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notesMasterIdLst>
    <p:notesMasterId r:id="rId67"/>
  </p:notesMasterIdLst>
  <p:sldIdLst>
    <p:sldId id="324" r:id="rId2"/>
    <p:sldId id="352" r:id="rId3"/>
    <p:sldId id="340" r:id="rId4"/>
    <p:sldId id="350" r:id="rId5"/>
    <p:sldId id="341" r:id="rId6"/>
    <p:sldId id="343" r:id="rId7"/>
    <p:sldId id="342" r:id="rId8"/>
    <p:sldId id="346" r:id="rId9"/>
    <p:sldId id="347" r:id="rId10"/>
    <p:sldId id="339" r:id="rId11"/>
    <p:sldId id="326" r:id="rId12"/>
    <p:sldId id="328" r:id="rId13"/>
    <p:sldId id="351" r:id="rId14"/>
    <p:sldId id="344" r:id="rId15"/>
    <p:sldId id="348" r:id="rId16"/>
    <p:sldId id="349" r:id="rId17"/>
    <p:sldId id="266" r:id="rId18"/>
    <p:sldId id="268" r:id="rId19"/>
    <p:sldId id="282" r:id="rId20"/>
    <p:sldId id="283" r:id="rId21"/>
    <p:sldId id="284" r:id="rId22"/>
    <p:sldId id="323" r:id="rId23"/>
    <p:sldId id="290" r:id="rId24"/>
    <p:sldId id="294" r:id="rId25"/>
    <p:sldId id="295" r:id="rId26"/>
    <p:sldId id="296" r:id="rId27"/>
    <p:sldId id="297" r:id="rId28"/>
    <p:sldId id="308" r:id="rId29"/>
    <p:sldId id="289" r:id="rId30"/>
    <p:sldId id="307" r:id="rId31"/>
    <p:sldId id="287" r:id="rId32"/>
    <p:sldId id="320" r:id="rId33"/>
    <p:sldId id="293" r:id="rId34"/>
    <p:sldId id="298" r:id="rId35"/>
    <p:sldId id="311" r:id="rId36"/>
    <p:sldId id="316" r:id="rId37"/>
    <p:sldId id="270" r:id="rId38"/>
    <p:sldId id="273" r:id="rId39"/>
    <p:sldId id="271" r:id="rId40"/>
    <p:sldId id="269" r:id="rId41"/>
    <p:sldId id="285" r:id="rId42"/>
    <p:sldId id="305" r:id="rId43"/>
    <p:sldId id="315" r:id="rId44"/>
    <p:sldId id="306" r:id="rId45"/>
    <p:sldId id="288" r:id="rId46"/>
    <p:sldId id="309" r:id="rId47"/>
    <p:sldId id="304" r:id="rId48"/>
    <p:sldId id="303" r:id="rId49"/>
    <p:sldId id="302" r:id="rId50"/>
    <p:sldId id="314" r:id="rId51"/>
    <p:sldId id="319" r:id="rId52"/>
    <p:sldId id="321" r:id="rId53"/>
    <p:sldId id="318" r:id="rId54"/>
    <p:sldId id="299" r:id="rId55"/>
    <p:sldId id="312" r:id="rId56"/>
    <p:sldId id="300" r:id="rId57"/>
    <p:sldId id="301" r:id="rId58"/>
    <p:sldId id="310" r:id="rId59"/>
    <p:sldId id="322" r:id="rId60"/>
    <p:sldId id="313" r:id="rId61"/>
    <p:sldId id="257" r:id="rId62"/>
    <p:sldId id="317" r:id="rId63"/>
    <p:sldId id="272" r:id="rId64"/>
    <p:sldId id="280" r:id="rId65"/>
    <p:sldId id="260" r:id="rId66"/>
  </p:sldIdLst>
  <p:sldSz cx="12192000" cy="7056438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DEF747"/>
    <a:srgbClr val="E6E6E6"/>
    <a:srgbClr val="F0EA06"/>
    <a:srgbClr val="979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62" autoAdjust="0"/>
    <p:restoredTop sz="92288" autoAdjust="0"/>
  </p:normalViewPr>
  <p:slideViewPr>
    <p:cSldViewPr snapToGrid="0">
      <p:cViewPr varScale="1">
        <p:scale>
          <a:sx n="92" d="100"/>
          <a:sy n="92" d="100"/>
        </p:scale>
        <p:origin x="1422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033522-4316-43F9-B7C3-F5F15A2849F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8FDF9D-2138-4BD8-9A18-4838A58DCAB4}">
      <dgm:prSet/>
      <dgm:spPr/>
      <dgm:t>
        <a:bodyPr/>
        <a:lstStyle/>
        <a:p>
          <a:r>
            <a:rPr lang="it-IT"/>
            <a:t>In the end …</a:t>
          </a:r>
          <a:endParaRPr lang="en-US"/>
        </a:p>
      </dgm:t>
    </dgm:pt>
    <dgm:pt modelId="{F79AC7C8-4E7F-4D98-B033-217B375C5EBF}" type="parTrans" cxnId="{73B705E3-BAED-409D-B763-B63FA95650AD}">
      <dgm:prSet/>
      <dgm:spPr/>
      <dgm:t>
        <a:bodyPr/>
        <a:lstStyle/>
        <a:p>
          <a:endParaRPr lang="en-US"/>
        </a:p>
      </dgm:t>
    </dgm:pt>
    <dgm:pt modelId="{95FDD6F7-36D7-45DE-AA54-90EE093E54D6}" type="sibTrans" cxnId="{73B705E3-BAED-409D-B763-B63FA95650AD}">
      <dgm:prSet/>
      <dgm:spPr/>
      <dgm:t>
        <a:bodyPr/>
        <a:lstStyle/>
        <a:p>
          <a:endParaRPr lang="en-US"/>
        </a:p>
      </dgm:t>
    </dgm:pt>
    <dgm:pt modelId="{7FC221AB-7549-4ADB-9007-94B55D230011}">
      <dgm:prSet/>
      <dgm:spPr/>
      <dgm:t>
        <a:bodyPr/>
        <a:lstStyle/>
        <a:p>
          <a:r>
            <a:rPr lang="it-IT" dirty="0" err="1"/>
            <a:t>We</a:t>
          </a:r>
          <a:r>
            <a:rPr lang="it-IT" dirty="0"/>
            <a:t> </a:t>
          </a:r>
          <a:r>
            <a:rPr lang="it-IT" dirty="0" err="1"/>
            <a:t>studied</a:t>
          </a:r>
          <a:r>
            <a:rPr lang="it-IT" dirty="0"/>
            <a:t> the </a:t>
          </a:r>
          <a:r>
            <a:rPr lang="it-IT" dirty="0" err="1"/>
            <a:t>influence</a:t>
          </a:r>
          <a:r>
            <a:rPr lang="it-IT" dirty="0"/>
            <a:t> of mesoscale SST patterns on </a:t>
          </a:r>
          <a:r>
            <a:rPr lang="it-IT" dirty="0" err="1"/>
            <a:t>atmospheric</a:t>
          </a:r>
          <a:r>
            <a:rPr lang="it-IT" dirty="0"/>
            <a:t> </a:t>
          </a:r>
          <a:r>
            <a:rPr lang="it-IT" dirty="0" err="1"/>
            <a:t>variables</a:t>
          </a:r>
          <a:endParaRPr lang="en-US" dirty="0"/>
        </a:p>
      </dgm:t>
    </dgm:pt>
    <dgm:pt modelId="{EAB6B3A2-040F-408B-AA8D-DC1353FF0DD5}" type="parTrans" cxnId="{06D1B1E0-B04A-4544-8995-E48548D9EB66}">
      <dgm:prSet/>
      <dgm:spPr/>
      <dgm:t>
        <a:bodyPr/>
        <a:lstStyle/>
        <a:p>
          <a:endParaRPr lang="en-US"/>
        </a:p>
      </dgm:t>
    </dgm:pt>
    <dgm:pt modelId="{A06E4590-5ECA-4503-96CB-89C31C3ECD31}" type="sibTrans" cxnId="{06D1B1E0-B04A-4544-8995-E48548D9EB66}">
      <dgm:prSet/>
      <dgm:spPr/>
      <dgm:t>
        <a:bodyPr/>
        <a:lstStyle/>
        <a:p>
          <a:endParaRPr lang="en-US"/>
        </a:p>
      </dgm:t>
    </dgm:pt>
    <dgm:pt modelId="{0895450D-671A-4C1C-ABF1-2F542329C0FE}">
      <dgm:prSet/>
      <dgm:spPr/>
      <dgm:t>
        <a:bodyPr/>
        <a:lstStyle/>
        <a:p>
          <a:r>
            <a:rPr lang="it-IT" dirty="0"/>
            <a:t>SST </a:t>
          </a:r>
          <a:r>
            <a:rPr lang="it-IT" dirty="0" err="1"/>
            <a:t>anomalies</a:t>
          </a:r>
          <a:r>
            <a:rPr lang="it-IT" dirty="0"/>
            <a:t> DO </a:t>
          </a:r>
          <a:r>
            <a:rPr lang="it-IT" dirty="0" err="1"/>
            <a:t>modify</a:t>
          </a:r>
          <a:r>
            <a:rPr lang="it-IT" dirty="0"/>
            <a:t> </a:t>
          </a:r>
          <a:r>
            <a:rPr lang="it-IT" dirty="0" err="1"/>
            <a:t>surface</a:t>
          </a:r>
          <a:r>
            <a:rPr lang="it-IT" dirty="0"/>
            <a:t> </a:t>
          </a:r>
          <a:r>
            <a:rPr lang="it-IT" dirty="0" err="1"/>
            <a:t>fluxes</a:t>
          </a:r>
          <a:endParaRPr lang="en-US" dirty="0"/>
        </a:p>
      </dgm:t>
    </dgm:pt>
    <dgm:pt modelId="{2DCA2FFC-25E8-40DB-ABED-95747D407B0B}" type="parTrans" cxnId="{A4FE947F-D60D-437C-BB6E-F24595E79DCA}">
      <dgm:prSet/>
      <dgm:spPr/>
      <dgm:t>
        <a:bodyPr/>
        <a:lstStyle/>
        <a:p>
          <a:endParaRPr lang="en-US"/>
        </a:p>
      </dgm:t>
    </dgm:pt>
    <dgm:pt modelId="{A4B432BA-2167-4D99-91E8-FFE5DBF80BBF}" type="sibTrans" cxnId="{A4FE947F-D60D-437C-BB6E-F24595E79DCA}">
      <dgm:prSet/>
      <dgm:spPr/>
      <dgm:t>
        <a:bodyPr/>
        <a:lstStyle/>
        <a:p>
          <a:endParaRPr lang="en-US"/>
        </a:p>
      </dgm:t>
    </dgm:pt>
    <dgm:pt modelId="{BD40A2DF-47BA-49B6-B646-334C914598FC}">
      <dgm:prSet/>
      <dgm:spPr/>
      <dgm:t>
        <a:bodyPr/>
        <a:lstStyle/>
        <a:p>
          <a:r>
            <a:rPr lang="it-IT"/>
            <a:t>SST anomalies DO impact static stability and thus MABL turbulence</a:t>
          </a:r>
          <a:endParaRPr lang="en-US"/>
        </a:p>
      </dgm:t>
    </dgm:pt>
    <dgm:pt modelId="{8B378B55-1A26-4001-A394-DD00EF73BE20}" type="parTrans" cxnId="{BAEF8BC0-6547-4D9F-A0D1-8E6EB26D3B47}">
      <dgm:prSet/>
      <dgm:spPr/>
      <dgm:t>
        <a:bodyPr/>
        <a:lstStyle/>
        <a:p>
          <a:endParaRPr lang="en-US"/>
        </a:p>
      </dgm:t>
    </dgm:pt>
    <dgm:pt modelId="{C671519A-7BE8-4412-A33E-376BF68EBF39}" type="sibTrans" cxnId="{BAEF8BC0-6547-4D9F-A0D1-8E6EB26D3B47}">
      <dgm:prSet/>
      <dgm:spPr/>
      <dgm:t>
        <a:bodyPr/>
        <a:lstStyle/>
        <a:p>
          <a:endParaRPr lang="en-US"/>
        </a:p>
      </dgm:t>
    </dgm:pt>
    <dgm:pt modelId="{CBB6D252-3E6A-44BB-A632-38B8857C7294}">
      <dgm:prSet/>
      <dgm:spPr/>
      <dgm:t>
        <a:bodyPr/>
        <a:lstStyle/>
        <a:p>
          <a:r>
            <a:rPr lang="it-IT" dirty="0"/>
            <a:t>SST </a:t>
          </a:r>
          <a:r>
            <a:rPr lang="it-IT" dirty="0" err="1"/>
            <a:t>anomalies</a:t>
          </a:r>
          <a:r>
            <a:rPr lang="it-IT" dirty="0"/>
            <a:t> DO NOT </a:t>
          </a:r>
          <a:r>
            <a:rPr lang="it-IT" dirty="0" err="1"/>
            <a:t>constrain</a:t>
          </a:r>
          <a:r>
            <a:rPr lang="it-IT" dirty="0"/>
            <a:t> MABL </a:t>
          </a:r>
          <a:r>
            <a:rPr lang="it-IT" dirty="0" err="1"/>
            <a:t>moisture</a:t>
          </a:r>
          <a:r>
            <a:rPr lang="it-IT" dirty="0"/>
            <a:t>, </a:t>
          </a:r>
          <a:r>
            <a:rPr lang="it-IT" dirty="0" err="1"/>
            <a:t>but</a:t>
          </a:r>
          <a:r>
            <a:rPr lang="it-IT" dirty="0"/>
            <a:t> T and clouds</a:t>
          </a:r>
          <a:endParaRPr lang="en-US" dirty="0"/>
        </a:p>
      </dgm:t>
    </dgm:pt>
    <dgm:pt modelId="{03770EFB-B9E6-4178-9F2A-A1A9700A38BD}" type="parTrans" cxnId="{2B341E10-4B44-49D8-863A-E85D0D22C791}">
      <dgm:prSet/>
      <dgm:spPr/>
      <dgm:t>
        <a:bodyPr/>
        <a:lstStyle/>
        <a:p>
          <a:endParaRPr lang="en-US"/>
        </a:p>
      </dgm:t>
    </dgm:pt>
    <dgm:pt modelId="{84B0410D-F19F-4CC9-AA83-46229535F9A8}" type="sibTrans" cxnId="{2B341E10-4B44-49D8-863A-E85D0D22C791}">
      <dgm:prSet/>
      <dgm:spPr/>
      <dgm:t>
        <a:bodyPr/>
        <a:lstStyle/>
        <a:p>
          <a:endParaRPr lang="en-US"/>
        </a:p>
      </dgm:t>
    </dgm:pt>
    <dgm:pt modelId="{745B3C9E-6130-41F9-8777-90895E3FEC78}">
      <dgm:prSet/>
      <dgm:spPr/>
      <dgm:t>
        <a:bodyPr/>
        <a:lstStyle/>
        <a:p>
          <a:r>
            <a:rPr lang="it-IT" dirty="0" err="1"/>
            <a:t>SSTs</a:t>
          </a:r>
          <a:r>
            <a:rPr lang="it-IT" dirty="0"/>
            <a:t> dominate the </a:t>
          </a:r>
          <a:r>
            <a:rPr lang="it-IT" dirty="0" err="1"/>
            <a:t>spatial</a:t>
          </a:r>
          <a:r>
            <a:rPr lang="it-IT" dirty="0"/>
            <a:t> </a:t>
          </a:r>
          <a:r>
            <a:rPr lang="it-IT" dirty="0" err="1"/>
            <a:t>variability</a:t>
          </a:r>
          <a:r>
            <a:rPr lang="it-IT" dirty="0"/>
            <a:t> of LHF</a:t>
          </a:r>
          <a:endParaRPr lang="en-US" dirty="0"/>
        </a:p>
      </dgm:t>
    </dgm:pt>
    <dgm:pt modelId="{B168892A-DF55-4B46-83C6-246DE7CD8220}" type="parTrans" cxnId="{2A84C8AC-2D2A-468A-AC93-905AE3F312C8}">
      <dgm:prSet/>
      <dgm:spPr/>
      <dgm:t>
        <a:bodyPr/>
        <a:lstStyle/>
        <a:p>
          <a:endParaRPr lang="en-US"/>
        </a:p>
      </dgm:t>
    </dgm:pt>
    <dgm:pt modelId="{E92DBE10-829A-4BB3-8C8E-D8E35F0878D4}" type="sibTrans" cxnId="{2A84C8AC-2D2A-468A-AC93-905AE3F312C8}">
      <dgm:prSet/>
      <dgm:spPr/>
      <dgm:t>
        <a:bodyPr/>
        <a:lstStyle/>
        <a:p>
          <a:endParaRPr lang="en-US"/>
        </a:p>
      </dgm:t>
    </dgm:pt>
    <dgm:pt modelId="{926FB110-2ECB-4CF4-9BE9-1F6DF55A76A0}" type="pres">
      <dgm:prSet presAssocID="{08033522-4316-43F9-B7C3-F5F15A2849F5}" presName="linearFlow" presStyleCnt="0">
        <dgm:presLayoutVars>
          <dgm:resizeHandles val="exact"/>
        </dgm:presLayoutVars>
      </dgm:prSet>
      <dgm:spPr/>
    </dgm:pt>
    <dgm:pt modelId="{2FC29F81-A694-46D3-BEB2-9975383BE777}" type="pres">
      <dgm:prSet presAssocID="{DE8FDF9D-2138-4BD8-9A18-4838A58DCAB4}" presName="node" presStyleLbl="node1" presStyleIdx="0" presStyleCnt="1">
        <dgm:presLayoutVars>
          <dgm:bulletEnabled val="1"/>
        </dgm:presLayoutVars>
      </dgm:prSet>
      <dgm:spPr/>
    </dgm:pt>
  </dgm:ptLst>
  <dgm:cxnLst>
    <dgm:cxn modelId="{A2F03004-7520-4CB5-9EF1-68E8AB36D8D5}" type="presOf" srcId="{DE8FDF9D-2138-4BD8-9A18-4838A58DCAB4}" destId="{2FC29F81-A694-46D3-BEB2-9975383BE777}" srcOrd="0" destOrd="0" presId="urn:microsoft.com/office/officeart/2005/8/layout/process2"/>
    <dgm:cxn modelId="{5C8A2F09-E72B-4C44-969D-FD8B0A227A95}" type="presOf" srcId="{0895450D-671A-4C1C-ABF1-2F542329C0FE}" destId="{2FC29F81-A694-46D3-BEB2-9975383BE777}" srcOrd="0" destOrd="2" presId="urn:microsoft.com/office/officeart/2005/8/layout/process2"/>
    <dgm:cxn modelId="{2B341E10-4B44-49D8-863A-E85D0D22C791}" srcId="{DE8FDF9D-2138-4BD8-9A18-4838A58DCAB4}" destId="{CBB6D252-3E6A-44BB-A632-38B8857C7294}" srcOrd="3" destOrd="0" parTransId="{03770EFB-B9E6-4178-9F2A-A1A9700A38BD}" sibTransId="{84B0410D-F19F-4CC9-AA83-46229535F9A8}"/>
    <dgm:cxn modelId="{D5A5C522-4911-480D-91B6-F6E4AFBAF62A}" type="presOf" srcId="{BD40A2DF-47BA-49B6-B646-334C914598FC}" destId="{2FC29F81-A694-46D3-BEB2-9975383BE777}" srcOrd="0" destOrd="3" presId="urn:microsoft.com/office/officeart/2005/8/layout/process2"/>
    <dgm:cxn modelId="{59BCC52F-AFC2-418E-815F-ED69EC48E09B}" type="presOf" srcId="{7FC221AB-7549-4ADB-9007-94B55D230011}" destId="{2FC29F81-A694-46D3-BEB2-9975383BE777}" srcOrd="0" destOrd="1" presId="urn:microsoft.com/office/officeart/2005/8/layout/process2"/>
    <dgm:cxn modelId="{9D4BF769-0D26-4A48-9D45-5619D1A5A97F}" type="presOf" srcId="{CBB6D252-3E6A-44BB-A632-38B8857C7294}" destId="{2FC29F81-A694-46D3-BEB2-9975383BE777}" srcOrd="0" destOrd="4" presId="urn:microsoft.com/office/officeart/2005/8/layout/process2"/>
    <dgm:cxn modelId="{D2BA3778-E5AC-47A6-AEDE-689CEE2B4845}" type="presOf" srcId="{745B3C9E-6130-41F9-8777-90895E3FEC78}" destId="{2FC29F81-A694-46D3-BEB2-9975383BE777}" srcOrd="0" destOrd="5" presId="urn:microsoft.com/office/officeart/2005/8/layout/process2"/>
    <dgm:cxn modelId="{A4FE947F-D60D-437C-BB6E-F24595E79DCA}" srcId="{DE8FDF9D-2138-4BD8-9A18-4838A58DCAB4}" destId="{0895450D-671A-4C1C-ABF1-2F542329C0FE}" srcOrd="1" destOrd="0" parTransId="{2DCA2FFC-25E8-40DB-ABED-95747D407B0B}" sibTransId="{A4B432BA-2167-4D99-91E8-FFE5DBF80BBF}"/>
    <dgm:cxn modelId="{D90EBEA2-52E4-45C2-94BC-BDEA6E316ED3}" type="presOf" srcId="{08033522-4316-43F9-B7C3-F5F15A2849F5}" destId="{926FB110-2ECB-4CF4-9BE9-1F6DF55A76A0}" srcOrd="0" destOrd="0" presId="urn:microsoft.com/office/officeart/2005/8/layout/process2"/>
    <dgm:cxn modelId="{2A84C8AC-2D2A-468A-AC93-905AE3F312C8}" srcId="{DE8FDF9D-2138-4BD8-9A18-4838A58DCAB4}" destId="{745B3C9E-6130-41F9-8777-90895E3FEC78}" srcOrd="4" destOrd="0" parTransId="{B168892A-DF55-4B46-83C6-246DE7CD8220}" sibTransId="{E92DBE10-829A-4BB3-8C8E-D8E35F0878D4}"/>
    <dgm:cxn modelId="{BAEF8BC0-6547-4D9F-A0D1-8E6EB26D3B47}" srcId="{DE8FDF9D-2138-4BD8-9A18-4838A58DCAB4}" destId="{BD40A2DF-47BA-49B6-B646-334C914598FC}" srcOrd="2" destOrd="0" parTransId="{8B378B55-1A26-4001-A394-DD00EF73BE20}" sibTransId="{C671519A-7BE8-4412-A33E-376BF68EBF39}"/>
    <dgm:cxn modelId="{06D1B1E0-B04A-4544-8995-E48548D9EB66}" srcId="{DE8FDF9D-2138-4BD8-9A18-4838A58DCAB4}" destId="{7FC221AB-7549-4ADB-9007-94B55D230011}" srcOrd="0" destOrd="0" parTransId="{EAB6B3A2-040F-408B-AA8D-DC1353FF0DD5}" sibTransId="{A06E4590-5ECA-4503-96CB-89C31C3ECD31}"/>
    <dgm:cxn modelId="{73B705E3-BAED-409D-B763-B63FA95650AD}" srcId="{08033522-4316-43F9-B7C3-F5F15A2849F5}" destId="{DE8FDF9D-2138-4BD8-9A18-4838A58DCAB4}" srcOrd="0" destOrd="0" parTransId="{F79AC7C8-4E7F-4D98-B033-217B375C5EBF}" sibTransId="{95FDD6F7-36D7-45DE-AA54-90EE093E54D6}"/>
    <dgm:cxn modelId="{BF975D3E-6F7D-4095-82EE-5CF91B46C111}" type="presParOf" srcId="{926FB110-2ECB-4CF4-9BE9-1F6DF55A76A0}" destId="{2FC29F81-A694-46D3-BEB2-9975383BE777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29F81-A694-46D3-BEB2-9975383BE777}">
      <dsp:nvSpPr>
        <dsp:cNvPr id="0" name=""/>
        <dsp:cNvSpPr/>
      </dsp:nvSpPr>
      <dsp:spPr>
        <a:xfrm>
          <a:off x="0" y="2209"/>
          <a:ext cx="4561114" cy="45198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/>
            <a:t>In the end …</a:t>
          </a:r>
          <a:endParaRPr lang="en-US" sz="26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 err="1"/>
            <a:t>We</a:t>
          </a:r>
          <a:r>
            <a:rPr lang="it-IT" sz="2000" kern="1200" dirty="0"/>
            <a:t> </a:t>
          </a:r>
          <a:r>
            <a:rPr lang="it-IT" sz="2000" kern="1200" dirty="0" err="1"/>
            <a:t>studied</a:t>
          </a:r>
          <a:r>
            <a:rPr lang="it-IT" sz="2000" kern="1200" dirty="0"/>
            <a:t> the </a:t>
          </a:r>
          <a:r>
            <a:rPr lang="it-IT" sz="2000" kern="1200" dirty="0" err="1"/>
            <a:t>influence</a:t>
          </a:r>
          <a:r>
            <a:rPr lang="it-IT" sz="2000" kern="1200" dirty="0"/>
            <a:t> of mesoscale SST patterns on </a:t>
          </a:r>
          <a:r>
            <a:rPr lang="it-IT" sz="2000" kern="1200" dirty="0" err="1"/>
            <a:t>atmospheric</a:t>
          </a:r>
          <a:r>
            <a:rPr lang="it-IT" sz="2000" kern="1200" dirty="0"/>
            <a:t> </a:t>
          </a:r>
          <a:r>
            <a:rPr lang="it-IT" sz="2000" kern="1200" dirty="0" err="1"/>
            <a:t>variables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/>
            <a:t>SST </a:t>
          </a:r>
          <a:r>
            <a:rPr lang="it-IT" sz="2000" kern="1200" dirty="0" err="1"/>
            <a:t>anomalies</a:t>
          </a:r>
          <a:r>
            <a:rPr lang="it-IT" sz="2000" kern="1200" dirty="0"/>
            <a:t> DO </a:t>
          </a:r>
          <a:r>
            <a:rPr lang="it-IT" sz="2000" kern="1200" dirty="0" err="1"/>
            <a:t>modify</a:t>
          </a:r>
          <a:r>
            <a:rPr lang="it-IT" sz="2000" kern="1200" dirty="0"/>
            <a:t> </a:t>
          </a:r>
          <a:r>
            <a:rPr lang="it-IT" sz="2000" kern="1200" dirty="0" err="1"/>
            <a:t>surface</a:t>
          </a:r>
          <a:r>
            <a:rPr lang="it-IT" sz="2000" kern="1200" dirty="0"/>
            <a:t> </a:t>
          </a:r>
          <a:r>
            <a:rPr lang="it-IT" sz="2000" kern="1200" dirty="0" err="1"/>
            <a:t>fluxes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/>
            <a:t>SST anomalies DO impact static stability and thus MABL turbulence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/>
            <a:t>SST </a:t>
          </a:r>
          <a:r>
            <a:rPr lang="it-IT" sz="2000" kern="1200" dirty="0" err="1"/>
            <a:t>anomalies</a:t>
          </a:r>
          <a:r>
            <a:rPr lang="it-IT" sz="2000" kern="1200" dirty="0"/>
            <a:t> DO NOT </a:t>
          </a:r>
          <a:r>
            <a:rPr lang="it-IT" sz="2000" kern="1200" dirty="0" err="1"/>
            <a:t>constrain</a:t>
          </a:r>
          <a:r>
            <a:rPr lang="it-IT" sz="2000" kern="1200" dirty="0"/>
            <a:t> MABL </a:t>
          </a:r>
          <a:r>
            <a:rPr lang="it-IT" sz="2000" kern="1200" dirty="0" err="1"/>
            <a:t>moisture</a:t>
          </a:r>
          <a:r>
            <a:rPr lang="it-IT" sz="2000" kern="1200" dirty="0"/>
            <a:t>, </a:t>
          </a:r>
          <a:r>
            <a:rPr lang="it-IT" sz="2000" kern="1200" dirty="0" err="1"/>
            <a:t>but</a:t>
          </a:r>
          <a:r>
            <a:rPr lang="it-IT" sz="2000" kern="1200" dirty="0"/>
            <a:t> T and clouds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 err="1"/>
            <a:t>SSTs</a:t>
          </a:r>
          <a:r>
            <a:rPr lang="it-IT" sz="2000" kern="1200" dirty="0"/>
            <a:t> dominate the </a:t>
          </a:r>
          <a:r>
            <a:rPr lang="it-IT" sz="2000" kern="1200" dirty="0" err="1"/>
            <a:t>spatial</a:t>
          </a:r>
          <a:r>
            <a:rPr lang="it-IT" sz="2000" kern="1200" dirty="0"/>
            <a:t> </a:t>
          </a:r>
          <a:r>
            <a:rPr lang="it-IT" sz="2000" kern="1200" dirty="0" err="1"/>
            <a:t>variability</a:t>
          </a:r>
          <a:r>
            <a:rPr lang="it-IT" sz="2000" kern="1200" dirty="0"/>
            <a:t> of LHF</a:t>
          </a:r>
          <a:endParaRPr lang="en-US" sz="2000" kern="1200" dirty="0"/>
        </a:p>
      </dsp:txBody>
      <dsp:txXfrm>
        <a:off x="132383" y="134592"/>
        <a:ext cx="4296348" cy="42551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49:39.98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1 992,'0'0'16990,"3"5"-17201,9 20 229,-1 1-1,-1 1 0,-1-1 1,-2 1-1,-1 1 0,0-1 1,-3 1-1,2 42 0,-7-49-23,1-7 22,1 0 1,0 0 0,3 18-1,-1-10 395,-4-26-915,-3-35 151,3-19 471,-13-65 0,10 72 848,2-55 1,8 128-1179,-3-8 117,-1 0 0,0 1 1,-1-1-1,-3 28 0,0 11 325,0 105-414,7-137-368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49:41.59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109 339 1800,'0'0'16331,"0"-4"-15955,-10-91-1241,7 154 742,14 179 2610,-18-267-2443,1 12 4,-1-13 25,-1-1 54,2 0 0,1 0 0,-2-42 0,-4-137 471,8 178-1015,2 22 128,0 23 157,1 8 123,5 129-226,16 23 1362,-22-177-550,-5-24-446,-5-40-703,3-124 1083,8 163-354,1 19-213,-1-23-39,-2 23 23,-2-15-528,4 25 595,0 0 0,0 0 0,0 0 0,0 0 0,0 0 0,0 0 0,0 0 0,0 0 0,0 0 0,0 0 0,0 1 0,0-1 0,0 0 0,0 0 0,0 0 0,0 0 0,0 0 0,0 0 0,0 0 0,0 0 0,0 0 0,0 0 0,-1 0 0,1 0 0,0 0 0,0 0 0,0 0 0,0 0 0,0 0 0,0 0 0,0 0 0,0 0 0,0 0 0,0 0 0,0 0 0,0 0 0,0 0 0,0 0 0,0 0 0,-1 0 0,1 0 0,0 0 0,0 0 0,0 0 0,0 0 0,0 0 0,0 0 0,0 0 0,0 0 0,0 0 0,0 0 0,0 0 0,0 0 0,0-1 0,0 1 0,0 0 0,0 0 0,0 0 0,0 0 0,-4 16-139,1 15-3,1 39 1236,-4-83-993,-16-40 288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49:43.25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56 163 8072,'0'0'11798,"-2"-11"-12905,-2-10 1237,-3-40 0,2 40 257,2 15-237,0 16-804,3 7 501,-5 30 2574,3-51-2381,-1 0-1,1 0 1,0-1 0,0 1-1,0 0 1,1-1-1,0 1 1,0-1 0,0 0-1,0 1 1,0-1 0,1-5-1,-6-23-1122,6 31 979,-2-17-1439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0:03.252"/>
    </inkml:context>
    <inkml:brush xml:id="br0">
      <inkml:brushProperty name="width" value="0.2" units="cm"/>
      <inkml:brushProperty name="height" value="0.2" units="cm"/>
      <inkml:brushProperty name="color" value="#61CBF4"/>
    </inkml:brush>
  </inkml:definitions>
  <inkml:trace contextRef="#ctx0" brushRef="#br0">89 11 8792,'0'0'8473,"-1"7"-8448,-8 41-29,1 1 0,3 0-1,2 0 1,3 57 0,6-12 1321,-19-139-2402,4-1 763,-5-75 1,10 77 931,-1 1 0,-13-48 1,12 68-122,10 36-786,9 41 62,-5-5 276,19 156 267,-26-173 242,-1-27 290,0-19-903,2-12-263,-1 22 302,0 0 1,-1 0 0,0-1-1,0 1 1,0 0-1,0 0 1,-1-5 0,-3-18 19,2-2 1,1 1-1,4-51 1,-3 78 3,1-67-718,3 48 790,-2 19-43,0 10 27,14 299 389,-7-252 35,-14-72-1297,1-4 724,2 1-1,1-1 1,0 0 0,4-35-1,-1 27-166,-3-53 0,3 47 996,-1 12-1802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2:58.25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0 127 2520,'0'0'14373,"3"-5"-14189,6-9 47,0 0 1,0 0-1,1 1 1,19-19-1,-27 33-197,-1 0 0,1 1 0,-1-1-1,0 0 1,1 1 0,-1-1 0,0 1 0,0 0-1,0-1 1,0 1 0,0 0 0,0 0 0,0 2-1,3 10 95,0 0 0,-1 1 0,-1-1 0,0 1 0,-1 0 0,-1 0 0,0 0 0,-1 0 0,0-1 0,-1 1 0,-1 0 0,-1-1 0,0 0 0,0 0 0,-11 20 0,12-28-148,3-4 16,-1-1 1,0 1 0,0 0-1,1 0 1,-1 0-1,1 0 1,0 0 0,0 0-1,0 0 1,-1 0 0,2 0-1,-1 0 1,0 2-1,0-4 4,0 0 0,0 1 0,0-1-1,0 0 1,0 0 0,0 0-1,0 0 1,0 0 0,0 1-1,0-1 1,0 0 0,0 0 0,0 0-1,0 0 1,0 0 0,1 1-1,-1-1 1,0 0 0,0 0 0,0 0-1,0 0 1,0 0 0,0 0-1,0 0 1,0 1 0,0-1 0,1 0-1,-1 0 1,0 0 0,0 0-1,0 0 1,0 0 0,0 0 0,0 0-1,1 0 1,-1 0 0,0 0-1,0 0 1,0 0 0,0 0 0,0 0-1,0 0 1,1 0 0,-1 0-1,0 0 1,0 0 0,0 0 0,0 0-1,0 0 1,1 0 0,-1 0-1,0 0 1,0 0 0,0 0-1,0 0 1,0 0 0,0 0 0,1 0-1,-1-1 1,0 1 0,0 0-1,0 0 1,0 0 0,0 0 0,0 0-1,0-1 1,15-13-47,15-26-58,-27 36 94,153-205 36,-152 204-118,0 0 1,0 0-1,0 1 1,0-1-1,1 1 1,0 0-1,-1 0 0,7-3 1,-10 7 93,0 0 0,0 0 0,1 1 0,-1-1 0,0 0 0,0 0 0,0 1 0,0-1 0,0 1-1,0-1 1,0 1 0,0-1 0,0 1 0,0 0 0,0-1 0,0 1 0,-1 0 0,1 0 0,0-1 0,0 1 0,-1 0 0,1 0 0,-1 0 0,1 0 0,-1 0 0,1 0 0,0 2 0,13 27 141,-10-13-67,-2-6-79,1 0 1,0 0-1,1 0 0,7 15 0,-7-17-4,-1-1-1,0 1 1,-1 1-1,0-1 1,0 0-1,0 12 1,-2-14 31,1 1-1,0-1 1,0 0 0,1 0-1,0 0 1,0 0 0,0 0 0,1 0-1,0-1 1,6 10 0,-3-3 202,-6-13-187,0 1-1,0 0 1,0 0-1,1 0 0,-1 0 1,0 0-1,1-1 1,-1 1-1,1 0 0,-1 0 1,1-1-1,0 1 1,-1 0-1,1-1 0,-1 1 1,2 0-1,-1-1-15,1 1 0,-1-1-1,1 0 1,-1 0 0,1 0-1,-1 0 1,1 0 0,0 0 0,-1 0-1,1 0 1,-1-1 0,1 1-1,-1 0 1,0-1 0,1 0 0,1 0-1,10-8-21,0-6-54,-2-1 0,17-27 0,-10 14-45,7-16-369,-18 32 404,0-1-1,1 1 0,10-13 0,32-51-911,-48 75 916,3-1-37,-5 3 97,1-1-1,-1 1 1,0 0-1,0-1 1,1 1-1,-1 0 1,0 0-1,0-1 1,1 1-1,-1 0 1,0 0-1,1 0 1,-1 0-1,0-1 0,1 1 1,-1 0-1,0 0 1,1 0-1,-1 0 1,0 0-1,1 0 1,-1 0-1,0 0 1,1 0-1,-1 0 1,1 0-1,-1 0 1,0 0-1,1 0 1,-1 0-1,0 0 1,1 0-1,-1 1 1,0-1-1,1 0 1,-1 0-1,7 3 17,-1 0 0,0 0-1,0 0 1,0 1 0,0 0-1,0 0 1,-1 1 0,0-1-1,0 1 1,0 0 0,0 0-1,-1 1 1,0 0 0,0-1-1,0 1 1,-1 1 0,0-1-1,0 0 1,-1 1 0,0 0-1,0-1 1,0 1 0,1 12-1,1 4 3,-2-13-9,0 0 0,-1 0 0,0 0 1,0 0-1,-1 0 0,-1 11 0,1-18 3,0 0 1,0 0-1,1 0 0,-1 0 1,1 0-1,0 0 0,0 0 1,0-1-1,0 1 1,0 0-1,1 0 0,-1-1 1,1 1-1,0-1 1,3 4-1,4 9 28,-8-14-33,-1-1 0,0 1 0,0-1 0,1 1 0,-1 0 0,1-1 0,-1 1 0,0-1-1,1 1 1,-1-1 0,1 1 0,-1-1 0,1 0 0,-1 1 0,1-1 0,0 1 0,-1-1 0,1 0-1,-1 0 1,1 1 0,0-1 0,-1 0 0,1 0 0,0 0 0,-1 0 0,1 0 0,0 0 0,-1 0 0,1 0-1,0 0 1,-1 0 0,1 0 0,0 0 0,-1 0 0,1 0 0,0-1 0,-1 1 0,1-1-1,26-14 286,-21 11-383,6-6 77,-1 0 1,0-1 0,-1-1-1,0 0 1,0 0 0,11-21-1,36-66-935,6-7-107,-61 102 765,14-6 245,-12 10 80,0-1 1,0 2-1,0-1 0,0 0 1,0 1-1,0 0 1,0 0-1,0 0 0,0 0 1,0 1-1,-1-1 1,1 1-1,-1 0 0,1 0 1,-1 1-1,0-1 1,1 1-1,-1-1 1,0 1-1,3 5 0,4 2 171,-1 1-1,0 0 1,-1 0-1,0 1 1,7 14-1,15 71 127,-27-81-342,0-4-2,21 14 7,-20-21-72,-3-4 57,0 1 1,0-1-1,0 0 1,0 0-1,0 0 1,0 0-1,0 0 1,1 0-1,-1 0 1,0 0-1,1 0 1,-1-1-1,0 1 1,1-1-1,-1 1 1,1-1-1,-1 1 1,1-1-1,0 0 1,-1 1-1,1-1 1,-1 0-1,1 0 1,-1 0-1,1-1 1,2 1-1,-1 0 22,24-2 71,-22-2-31,2-2-26,-1 0 1,0 0 0,0-1-1,-1 1 1,1-2 0,-2 1-1,1 0 1,-1-1 0,5-13-1,2 1-19,16-28-44,43-86-995,-70 133 1042,0 0 0,1 0 0,-1 0 0,1 0 0,-1 0 0,1 0 0,-1 0 0,1 0 0,0 0 0,-1 0 0,1 0 0,0 0 0,0 0-1,0 0 1,0 1 0,0-1 0,0 0 0,0 1 0,0-1 0,0 1 0,0-1 0,0 1 0,0-1 0,0 1 0,0 0 0,0 0 0,1-1 0,-1 1 0,0 0 0,0 0 0,0 0 0,0 0 0,3 1 0,-2-1 28,-1 1 0,1 0 1,0 0-1,0 0 0,0 0 1,0 0-1,-1 0 1,1 0-1,0 0 0,-1 1 1,1-1-1,-1 1 1,0-1-1,1 1 0,-1 0 1,0-1-1,1 3 0,43 103 618,-35-78-646,1 0-1,2-2 1,26 44-1,-34-62-8,-5-9 9,0 1 0,0-1 0,0 0 0,0 1 0,0-1 0,0 0 1,0 0-1,0 1 0,0-1 0,1 0 0,-1 0 0,0 1 0,0-1 0,0 0 0,0 0 0,1 0 0,-1 1 0,0-1 1,0 0-1,0 0 0,1 0 0,-1 0 0,0 0 0,0 1 0,1-1 0,-1 0 0,0 0 0,1 0 0,-1 0 0,0 0 1,0 0-1,1 0 0,-1 0 0,0 0 0,1 0 0,32-7-19,-27 5 10,0-1 0,-1 1 0,1-1-1,-1-1 1,1 1 0,-1-1 0,0 0-1,-1 0 1,1 0 0,-1-1 0,1 0-1,-1 0 1,-1 0 0,1 0 0,3-8-1,24-27-181,-22 31 96,0 0-1,0 1 0,1 0 1,15-9-1,-22 15 103,0 1 1,0-1-1,0 1 0,1 0 1,-1 0-1,0 0 0,1 0 1,-1 0-1,1 1 0,-1-1 0,1 1 1,-1 0-1,1 0 0,-1 1 1,1-1-1,-1 1 0,0-1 1,1 1-1,5 2 0,-6 0 44,0 0-1,0 0 1,0 0 0,-1 0-1,1 0 1,-1 1 0,0-1 0,0 1-1,0-1 1,0 1 0,0 0-1,1 5 1,0-2 29,12 35 407,-11-32-512,0 0 1,0 1 0,0-1-1,2-1 1,10 18 0,-13-23 79,1 1-1,-1-1 1,1 1 0,0-1 0,0 0 0,0 0 0,0-1 0,1 1 0,7 3-1,2 0 240,-13-6-318,0-1 0,0 1 0,-1-1 0,1 1 0,0-1 0,0 1 0,0-1 0,0 0 0,0 0 0,0 1 0,0-1 0,0 0 0,0 0 0,0 0 0,0 0 0,0 0 0,0 0 0,0 0 0,0-1 0,0 1 0,0 0 0,0-1 0,0 1 0,0 0 0,0-1 0,0 1 0,0-1 0,0 1 0,0-1 0,-1 0 0,1 1 0,0-1 0,0-1 0,32-23-399,-2-1 0,32-35 0,-60 57 308,-1 3 152,-1-1 0,1 1-1,-1-1 1,1 1 0,0 0 0,-1 0 0,1 0 0,0 0-1,0 0 1,0 0 0,0 0 0,0 0 0,0 1-1,0-1 1,0 1 0,0 0 0,1-1 0,-1 1-1,0 0 1,0 0 0,0 0 0,0 1 0,0-1-1,0 0 1,1 1 0,2 1 0,0 3 641,0 5-639,11 24 144,-2 0 1,14 49-1,-19-35-5043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3:01.37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1 142 6192,'0'0'8450,"3"-5"-7764,7-14-453,21-30 2397,-44 101-1787,12-25-785,2-1 0,1 1 0,1-1 0,9 39 0,4 45-128,-11-82 110,-5-28-35,0 0-1,0 0 1,0 0 0,0 0 0,0 0 0,0 0 0,0 1 0,1-1 0,-1 0 0,0 0-1,0 0 1,0 0 0,0 0 0,0 0 0,0 0 0,0 1 0,0-1 0,0 0-1,1 0 1,-1 0 0,0 0 0,0 0 0,0 0 0,0 0 0,0 0 0,0 0-1,1 0 1,-1 0 0,0 0 0,0 0 0,0 0 0,0 0 0,0 0 0,1 0-1,-1 0 1,0 0 0,0 0 0,0 0 0,0 0 0,0 0 0,1 0 0,-1 0 0,0 0-1,0 0 1,0 0 0,0 0 0,0 0 0,0-1 0,0 1 0,1 0 0,-1 0-1,0 0 1,0 0 0,0 0 0,0 0 0,0 0 0,0 0 0,0-1 0,0 1-1,0 0 1,0 0 0,0 0 0,0 0 0,0-1 0,15-42 364,-12 33-508,7-23 66,-4 6-53,1 0 0,2 1 0,1 1 0,1 0 1,28-47-1,-14 27-294,-23 43 485,0-1 0,-1 1 0,1-1 0,1 1 0,-1 0 1,0-1-1,0 1 0,1 0 0,-1 1 0,1-1 0,0 0 0,0 1 0,-1-1 1,1 1-1,0 0 0,0 0 0,0 0 0,0 1 0,6-2 0,-5 7 30,-1-1 0,0 1 0,0-1 0,0 1 0,0 0 0,-1 0-1,0 1 1,0-1 0,2 8 0,2 2-116,4 6 51,-2-6 4,-1 1 1,0 0 0,-1 0-1,-1 1 1,0-1 0,3 25-1,-8-33-20,1 0 0,0 0 0,1 0 1,0 0-1,0 0 0,1-1 0,0 1 0,0-1 0,0 0 0,1 1 0,0-1 0,1-1 0,0 1 0,5 6 0,-7-11 207,0-2-224,0 0-1,0-1 0,1 1 0,-1-1 0,0 1 0,0-1 0,0 0 1,0-1-1,0 1 0,0 0 0,0-1 0,0 1 0,-1-1 1,1 0-1,-1 0 0,1 0 0,-1-1 0,0 1 0,1 0 1,-1-1-1,0 0 0,2-3 0,2-6-27,0 0 0,-1-1 0,0 1 0,3-16 0,0 4 1,-3 9-25,0-1 0,1 1 1,1 0-1,0 0 0,1 1 0,1 0 1,0 1-1,1 0 0,0 0 0,1 1 0,13-11 1,-23 21 32,1 1 1,0 0 0,0-1 0,0 1 0,0 0-1,0 0 1,0 0 0,1 0 0,-1 1-1,0-1 1,0 1 0,1-1 0,2 1-1,-4 0 244,2 2 116,5 6-239,-1-1-1,0 1 1,-1 1-1,1-1 0,-2 1 1,8 14-1,-2-2 196,15 45-1,-19-44-273,-3-7 32,1 1 0,1-1 0,0 1 0,1-2 0,0 1 0,1-1 0,12 16 0,-7-16-40,0-4-26,-11-8-58,3-4-126,-1-1 131,0 1 1,0-1-1,0 1 0,0-1 0,0 0 0,-1 0 1,1-1-1,5-7 0,6-10 28,-2-1-1,0-1 1,15-37 0,-20 41-22,1 0 0,0 0 0,2 1 0,0 0 0,1 1 0,18-20 0,-18 24 55,-7 7-1,1-1 1,1 1-1,-1 0 1,1 1-1,0 0 1,0 0 0,0 0-1,1 1 1,10-5-1,-16 9 42,-1 0-1,0-1 0,0 1 0,0 0 0,0 0 0,0 0 1,0 0-1,0 0 0,1 0 0,-1 0 0,0 1 1,0-1-1,0 0 0,0 1 0,0-1 0,0 0 0,0 1 1,0-1-1,0 1 0,0 0 0,0-1 0,0 1 1,-1 0-1,1 0 0,0-1 0,1 2 0,14 24 1000,-15-23-1131,15 31 132,-10-20 69,1 0 0,0 0 1,17 21-1,25 31 156,-48-64-266,1 1 0,0-1 0,0 0-1,-1 0 1,1 0 0,0 0 0,1-1 0,-1 1-1,0 0 1,0-1 0,1 1 0,-1-1 0,1 0-1,3 1 1,-4-1 0,-1-1 0,1 0-1,-1 0 1,0 0 0,1-1-1,-1 1 1,0 0 0,1 0-1,-1-1 1,0 1 0,1-1 0,-1 1-1,0-1 1,0 0 0,1 1-1,-1-1 1,0 0 0,0 0-1,0 0 1,0 0 0,0 0-1,0 0 1,0 0 0,0 0 0,-1 0-1,1 0 1,0 0 0,0-3-1,45-71-485,15-30-70,-56 95 517,0 0 0,0 0 0,1 1 0,1 0 0,13-15 0,-19 23 71,0-1 1,1 1-1,-1 0 1,1 0-1,0-1 1,-1 1-1,1 1 1,0-1 0,-1 0-1,1 0 1,0 1-1,0-1 1,0 1-1,0-1 1,0 1-1,0 0 1,0 0 0,0 0-1,0 0 1,-1 0-1,1 0 1,0 0-1,0 1 1,0-1-1,0 1 1,0-1 0,0 1-1,-1 0 1,1 0-1,0 0 1,0 0-1,-1 0 1,1 0-1,-1 0 1,1 0-1,-1 1 1,0-1 0,1 1-1,-1-1 1,1 3-1,4 3-10,-1 1 1,0 0-1,-1 1 0,0-1 0,0 1 0,-1 0 0,3 10 0,10 25 251,-3-16-98,18 58 0,-28-77-144,1 0 1,0 0-1,0 0 1,1-1 0,0 0-1,7 9 1,6 9 8,-16-23-27,0-6-522,11-19 260,0 0-1,13-37 1,-18 39 114,0 1 0,1 0-1,1 1 1,1 0 0,23-29 0,-27 40 95,0 1 1,0-1 0,1 2-1,9-6 1,-15 9 68,0 1 0,1-1 0,-1 1 1,0 0-1,1 0 0,-1 0 0,1 0 0,0 0 0,-1 1 0,1-1 1,0 1-1,-1 0 0,1 0 0,0 0 0,-1 0 0,1 0 0,0 0 1,-1 1-1,1-1 0,0 1 0,-1 0 0,1 0 0,-1 0 0,1 0 1,-1 0-1,0 1 0,1-1 0,1 2 0,1 1 104,-1 1-1,0-1 1,0 0-1,0 1 1,0 0-1,-1 0 1,0 0-1,0 1 0,3 5 1,59 111 488,-18-37-633,-46-84 20,-1 1-1,1-1 1,-1 0-1,1 0 0,0 0 1,0 0-1,0 0 1,0 0-1,-1-1 0,1 1 1,0 0-1,0 0 1,1-1-1,0 2 1,1 0 2,0 0 13,23-52-1387,56-77 853,-79 123 573,0 0 0,0 0 0,0 0 0,1 0 0,0 0 0,-1 1 0,1 0-1,1-1 1,-1 2 0,0-1 0,7-2 0,-10 4-32,0 1-1,1 0 1,-1 0 0,0 1 0,1-1 0,-1 0-1,0 0 1,1 1 0,-1-1 0,0 1-1,0-1 1,1 1 0,-1-1 0,0 1-1,0 0 1,0-1 0,0 1 0,0 0-1,0 0 1,0 0 0,0 0 0,0 0-1,0 0 1,-1 0 0,1 0 0,1 2 0,16 30 97,-17-27-101,8 12 10,26 14-18,-22-22-16,-11-8-14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3:03.26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1571 236 10848,'0'0'9895,"-4"-7"-9548,-79-120 561,82 127-908,1-1 0,0 0 1,-1 1-1,1-1 0,0 0 0,-1 1 1,1-1-1,-1 1 0,1-1 0,-1 1 0,1-1 1,-1 1-1,0-1 0,1 1 0,-1 0 1,1-1-1,-1 1 0,0 0 0,1-1 0,-1 1 1,0 0-1,1 0 0,-1-1 0,0 1 1,0 0-1,1 0 0,-1 0 0,0 0 0,0 0 1,1 0-1,-1 0 0,0 1 0,1-1 1,-1 0-1,0 0 0,1 0 0,-1 1 0,0-1 1,1 0-1,-1 1 0,0-1 0,1 1 1,-1-1-1,1 0 0,-1 1 0,1-1 0,-2 2 1,-1 2 60,1 1 0,-1 0 0,0 0 0,1-1 0,-2 9 0,-10 29 49,3 1 0,1-1-1,2 2 1,-3 67-1,6-29 301,5-81-384,-11-28-188,1-1-1,1 0 0,-4-29 1,8 36 74,-9-40-174,8 39 191,-23-79-101,25 89 281,-1 1-1,0-1 1,-1 1-1,0 0 0,0 0 1,-12-13-1,17 23-107,1 1 0,0 0 0,-1-1 1,1 1-1,0 0 0,-1-1 0,1 1 0,-1 0 0,1 0 0,-1-1 0,1 1 0,0 0 0,-1 0 0,1 0 0,-1 0 0,1-1 0,-1 1 0,1 0 0,-1 0 0,1 0 0,-1 0 0,1 0 0,-1 0 1,1 0-1,-1 1 0,1-1 0,-1 0 0,1 0 0,-1 0 0,1 0 0,-1 1 0,1-1 0,0 0 0,-1 0 0,1 1 0,-1-1 0,1 0 0,0 1 0,-1 0 0,-13 17 11,8-6-11,1-1 0,0 2 0,0-1 0,1 0 0,1 1 0,-3 24 0,-2 84-37,5-45-2,-14 25 18,9-60 24,8-40 15,0 0 1,0 0-1,0-1 0,0 1 1,0 0-1,0 0 0,0 0 1,0-1-1,-1 1 0,1 0 1,0-1-1,-1 1 0,1 0 0,0 0 1,-1-1-1,1 1 0,-1 0 1,1-1-1,-1 1 0,1-1 1,-1 1-1,1-1 0,-1 1 1,0-1-1,1 1 0,-1-1 1,0 0-1,1 1 0,-2 0 1,0-2-1,0 0 0,1 1 0,-1-1 0,1 0 1,-1 0-1,1 0 0,-1 0 0,1 0 0,0 0 1,-1 0-1,1 0 0,0 0 0,0-1 0,0 1 0,-2-3 1,-7-11-53,1 0 0,0-1 0,1 0 1,-9-26-1,-14-27-323,25 54 347,-2 1 0,0 0 1,0 1-1,-15-18 1,8 13 4,6 6 2,-1-1 0,0 2 0,-1-1 0,0 1-1,-1 1 1,-24-17 0,35 27 2,0-1-1,-1 1 0,1-1 0,0 1 1,0 0-1,-1-1 0,1 1 0,0 0 1,-1 0-1,1 0 0,0 0 0,-1 0 1,1 0-1,0 1 0,-1-1 0,1 0 1,0 1-1,0-1 0,-1 1 0,1-1 1,0 1-1,0 0 0,0-1 0,0 1 0,0 0 1,0 0-1,0 0 0,0 0 0,0 0 1,0 0-1,0 0 0,0 0 0,1 0 1,-2 2-1,-2 3-4,1 1 1,-1-1-1,2 1 0,-1-1 0,-2 9 1,-1 11 6,2 1 0,-2 38 0,4-42 17,0 0-1,-1-1 0,-10 35 1,4-37 144,1-15 3,7-6-154,-1 0-1,1 0 1,-1-1 0,1 1 0,0 0 0,-1-1 0,1 1 0,0-1 0,0 1 0,0-1 0,-2-3 0,-1-2-40,-3-5-28,1-1 1,0 0-1,1 0 1,-6-23-1,-7-17-106,-12-36-1,21 57 200,-26-58-1,35 90-32,0-1 0,0 1 0,0-1 0,0 1 1,-1-1-1,1 1 0,0-1 0,0 1 0,0 0 0,-1-1 0,1 1 0,0 0 0,-1-1 0,1 1 0,0-1 0,-1 1 0,1 0 0,-1 0 0,1-1 0,0 1 0,-1 0 0,1 0 0,-1 0 0,1-1 1,-1 1-1,1 0 0,-1 0 0,1 0 0,-1 0 0,1 0 0,-1 0 0,1 0 0,-1 0 0,1 0 0,0 0 0,-1 0 0,1 0 0,-1 0 0,1 0 0,-1 1 0,1-1 0,-1 0 0,1 0 0,-1 0 0,1 1 1,0-1-1,-1 0 0,1 1 0,0-1 0,-1 0 0,1 1 0,0-1 0,-1 1 0,-13 23 124,10-3-132,0 0 0,2 0 1,-1 35-1,0 4 4,-1 69 20,2-32 100,-7-54 736,7-47-825,-16-32-118,1-1 0,-20-72 0,-18-79-147,50 166 218,-1 0-1,-2 0 1,0 0-1,-1 1 1,-1 0-1,0 0 1,-22-28-1,32 49 17,0 0 0,0 0-1,0 0 1,0 0-1,0-1 1,0 1 0,0 0-1,-1 0 1,1 0 0,0 0-1,0 0 1,0 0 0,0 0-1,0 0 1,-1 0-1,1 0 1,0 0 0,0 0-1,0 0 1,0-1 0,-1 1-1,1 0 1,0 0-1,0 0 1,0 1 0,0-1-1,0 0 1,-1 0 0,1 0-1,0 0 1,0 0 0,0 0-1,0 0 1,0 0-1,-1 0 1,1 0 0,0 0-1,0 0 1,0 0 0,0 1-1,0-1 1,0 0-1,-1 0 1,1 0 0,0 0-1,0 0 1,0 0 0,0 1-1,0-1 1,0 0 0,0 0-1,0 0 1,0 0-1,0 0 1,0 1 0,0-1-1,-6 17-45,1 21-25,5 16 49,3-1 0,2 1 0,2-1 0,17 61 0,-8-45 17,-16-67 348,-1-4-327,-1 0 0,0-1 0,1 0 0,-1 1 0,1-1 0,0 0 0,0 0 0,-1-5 1,0 2 6,-15-37 55,-1 1 0,-2 0 0,-1 2 0,-3 0 1,-52-67-1,75 106-75,0-1 0,-1 0 0,1 0-1,-1 1 1,0-1 0,1 1 0,-1-1 0,0 1 0,0 0 0,0-1-1,0 1 1,0 0 0,0 0 0,0 1 0,0-1 0,0 0 0,0 1 0,0-1-1,-1 1 1,1 0 0,0-1 0,0 1 0,-1 0 0,-1 1 0,0 0-1,1 0 0,0 1 0,0-1 0,-1 1 0,1 0 0,0 0 0,1 0 0,-1 0 1,0 1-1,1-1 0,-1 1 0,1-1 0,0 1 0,0 0 0,-2 3 0,-3 4-157,1 0 0,1 1 0,0-1 0,0 1 0,1 0 0,0 1 1,1-1-1,0 1 0,0 12 0,2-17 13,0 0 1,1 0 0,0 0 0,0 0-1,1 0 1,0 0 0,0-1 0,1 1 0,0 0-1,0 0 1,0-1 0,1 1 0,0-1-1,0 0 1,8 11 0,-10-16-15,6 4-1409,-6-4 1409,0-1-1,-1 0 1,1 1 0,0-1-1,0 0 1,0 0-1,0 0 1,1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DC6F6-9621-42C6-903B-A18675BDD33E}" type="datetimeFigureOut">
              <a:rPr lang="en-GB" smtClean="0"/>
              <a:t>06/04/2025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63588" y="1143000"/>
            <a:ext cx="53308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64876-63CE-4D9B-992D-5419C8B32A0F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096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Check </a:t>
            </a:r>
            <a:r>
              <a:rPr lang="it-IT" dirty="0" err="1"/>
              <a:t>minobe’s</a:t>
            </a:r>
            <a:r>
              <a:rPr lang="it-IT" dirty="0"/>
              <a:t> and </a:t>
            </a:r>
            <a:r>
              <a:rPr lang="it-IT" dirty="0" err="1"/>
              <a:t>chelton’s</a:t>
            </a:r>
            <a:r>
              <a:rPr lang="it-IT" dirty="0"/>
              <a:t>, </a:t>
            </a:r>
            <a:r>
              <a:rPr lang="it-IT" dirty="0" err="1"/>
              <a:t>fabien’s</a:t>
            </a:r>
            <a:r>
              <a:rPr lang="it-IT" dirty="0"/>
              <a:t> </a:t>
            </a:r>
            <a:r>
              <a:rPr lang="it-IT" dirty="0" err="1"/>
              <a:t>articles</a:t>
            </a:r>
            <a:r>
              <a:rPr lang="it-IT" dirty="0"/>
              <a:t> for </a:t>
            </a:r>
            <a:r>
              <a:rPr lang="it-IT" dirty="0" err="1"/>
              <a:t>summarizing</a:t>
            </a:r>
            <a:r>
              <a:rPr lang="it-IT" dirty="0"/>
              <a:t> image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4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conditions</a:t>
            </a:r>
            <a:r>
              <a:rPr lang="it-IT" dirty="0"/>
              <a:t> relative to SST </a:t>
            </a:r>
            <a:r>
              <a:rPr lang="it-IT" dirty="0" err="1"/>
              <a:t>structure</a:t>
            </a:r>
            <a:r>
              <a:rPr lang="it-IT" dirty="0"/>
              <a:t> scale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8606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Std</a:t>
            </a:r>
            <a:r>
              <a:rPr lang="it-IT" dirty="0"/>
              <a:t> pressure: 3h</a:t>
            </a:r>
          </a:p>
          <a:p>
            <a:endParaRPr lang="it-IT" dirty="0"/>
          </a:p>
          <a:p>
            <a:r>
              <a:rPr lang="it-IT" dirty="0"/>
              <a:t>Frequency of cloud </a:t>
            </a:r>
            <a:r>
              <a:rPr lang="it-IT" dirty="0" err="1"/>
              <a:t>liquid</a:t>
            </a:r>
            <a:r>
              <a:rPr lang="it-IT" dirty="0"/>
              <a:t> water over 600hPa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5% over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month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89151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Scale </a:t>
            </a:r>
            <a:r>
              <a:rPr lang="it-IT" dirty="0" err="1"/>
              <a:t>is</a:t>
            </a:r>
            <a:r>
              <a:rPr lang="it-IT" dirty="0"/>
              <a:t> common</a:t>
            </a:r>
          </a:p>
          <a:p>
            <a:endParaRPr lang="it-IT" dirty="0"/>
          </a:p>
          <a:p>
            <a:r>
              <a:rPr lang="en-US" dirty="0"/>
              <a:t>subsiding air in the trade winds regio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591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63588" y="1143000"/>
            <a:ext cx="5330825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coupling between marine shallow</a:t>
            </a:r>
          </a:p>
          <a:p>
            <a:r>
              <a:rPr lang="en-GB" dirty="0"/>
              <a:t>trade-wind clouds and circulation is known to play a </a:t>
            </a:r>
            <a:r>
              <a:rPr lang="en-GB" dirty="0" err="1"/>
              <a:t>cen</a:t>
            </a:r>
            <a:r>
              <a:rPr lang="en-GB" dirty="0"/>
              <a:t>-</a:t>
            </a:r>
          </a:p>
          <a:p>
            <a:r>
              <a:rPr lang="en-GB" dirty="0" err="1"/>
              <a:t>tral</a:t>
            </a:r>
            <a:r>
              <a:rPr lang="en-GB" dirty="0"/>
              <a:t> role in the uncertainty of the tropical cloud feedback and climate sensitivity estimated by models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2647E-1901-48D5-AA7D-6B7FAF87005E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19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« to a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convergence</a:t>
            </a:r>
            <a:r>
              <a:rPr lang="it-IT" dirty="0"/>
              <a:t> field,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corresponds</a:t>
            </a:r>
            <a:r>
              <a:rPr lang="it-IT" dirty="0"/>
              <a:t> a reaction by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troposphere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64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637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58269-0FCC-1D3F-C579-939719D22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3049F68-93B6-EC38-630B-0476E68A1C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F45CFCC-D890-062B-3B48-0441D94AA5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Check </a:t>
            </a:r>
            <a:r>
              <a:rPr lang="it-IT" dirty="0" err="1"/>
              <a:t>how</a:t>
            </a:r>
            <a:r>
              <a:rPr lang="it-IT" dirty="0"/>
              <a:t> WRF </a:t>
            </a:r>
            <a:r>
              <a:rPr lang="it-IT" dirty="0" err="1"/>
              <a:t>is</a:t>
            </a:r>
            <a:r>
              <a:rPr lang="it-IT" dirty="0"/>
              <a:t> computing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fluxes</a:t>
            </a:r>
            <a:r>
              <a:rPr lang="it-IT" dirty="0"/>
              <a:t> in the </a:t>
            </a:r>
            <a:r>
              <a:rPr lang="it-IT" dirty="0" err="1"/>
              <a:t>coupled</a:t>
            </a:r>
            <a:r>
              <a:rPr lang="it-IT" dirty="0"/>
              <a:t> </a:t>
            </a:r>
            <a:r>
              <a:rPr lang="it-IT" dirty="0" err="1"/>
              <a:t>simulation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B8839F6-1EDB-CC9F-B424-C078ACEB48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478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636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63588" y="1143000"/>
            <a:ext cx="5330825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coupling between marine shallow</a:t>
            </a:r>
          </a:p>
          <a:p>
            <a:r>
              <a:rPr lang="en-GB" dirty="0"/>
              <a:t>trade-wind clouds and circulation is known to play a </a:t>
            </a:r>
            <a:r>
              <a:rPr lang="en-GB" dirty="0" err="1"/>
              <a:t>cen</a:t>
            </a:r>
            <a:r>
              <a:rPr lang="en-GB" dirty="0"/>
              <a:t>-</a:t>
            </a:r>
          </a:p>
          <a:p>
            <a:r>
              <a:rPr lang="en-GB" dirty="0" err="1"/>
              <a:t>tral</a:t>
            </a:r>
            <a:r>
              <a:rPr lang="en-GB" dirty="0"/>
              <a:t> role in the uncertainty of the tropical cloud feedback and climate sensitivity estimated by models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2647E-1901-48D5-AA7D-6B7FAF87005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1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ElUcidating</a:t>
            </a:r>
            <a:r>
              <a:rPr lang="en-US" dirty="0"/>
              <a:t> the </a:t>
            </a:r>
            <a:r>
              <a:rPr lang="en-US" dirty="0" err="1"/>
              <a:t>RolE</a:t>
            </a:r>
            <a:r>
              <a:rPr lang="en-US" dirty="0"/>
              <a:t> of Cloud–Circulation Coupling in </a:t>
            </a:r>
            <a:r>
              <a:rPr lang="en-US" dirty="0" err="1"/>
              <a:t>ClimAte</a:t>
            </a:r>
            <a:r>
              <a:rPr lang="en-US" dirty="0"/>
              <a:t>   -  Atlantic </a:t>
            </a:r>
            <a:r>
              <a:rPr lang="en-US" dirty="0" err="1"/>
              <a:t>Tradewind</a:t>
            </a:r>
            <a:r>
              <a:rPr lang="en-US" dirty="0"/>
              <a:t> Ocean–Atmosphere Mesoscale Interaction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785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889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large scale –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sensitivity</a:t>
            </a:r>
            <a:r>
              <a:rPr lang="it-IT" dirty="0"/>
              <a:t> of 2m </a:t>
            </a:r>
            <a:r>
              <a:rPr lang="it-IT" dirty="0" err="1"/>
              <a:t>moisture</a:t>
            </a:r>
            <a:r>
              <a:rPr lang="it-IT" dirty="0"/>
              <a:t> </a:t>
            </a:r>
            <a:r>
              <a:rPr lang="it-IT" dirty="0" err="1"/>
              <a:t>instead</a:t>
            </a:r>
            <a:r>
              <a:rPr lang="it-IT" dirty="0"/>
              <a:t> follows CC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974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179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literature on GS </a:t>
            </a:r>
            <a:r>
              <a:rPr lang="it-IT" dirty="0" err="1"/>
              <a:t>is</a:t>
            </a:r>
            <a:r>
              <a:rPr lang="it-IT" dirty="0"/>
              <a:t> immense, I </a:t>
            </a:r>
            <a:r>
              <a:rPr lang="it-IT" dirty="0" err="1"/>
              <a:t>really</a:t>
            </a:r>
            <a:r>
              <a:rPr lang="it-IT" dirty="0"/>
              <a:t> </a:t>
            </a:r>
            <a:r>
              <a:rPr lang="it-IT" dirty="0" err="1"/>
              <a:t>cannot</a:t>
            </a:r>
            <a:r>
              <a:rPr lang="it-IT" dirty="0"/>
              <a:t> dedicate </a:t>
            </a:r>
            <a:r>
              <a:rPr lang="it-IT" dirty="0" err="1"/>
              <a:t>much</a:t>
            </a:r>
            <a:r>
              <a:rPr lang="it-IT" dirty="0"/>
              <a:t> time on </a:t>
            </a:r>
            <a:r>
              <a:rPr lang="it-IT" dirty="0" err="1"/>
              <a:t>it</a:t>
            </a:r>
            <a:r>
              <a:rPr lang="it-IT" dirty="0"/>
              <a:t>: just know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so </a:t>
            </a:r>
            <a:r>
              <a:rPr lang="it-IT" dirty="0" err="1"/>
              <a:t>energetic</a:t>
            </a:r>
            <a:r>
              <a:rPr lang="it-IT" dirty="0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14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BD971F-14CF-6D4D-6570-031168A23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54839"/>
            <a:ext cx="9144000" cy="245668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D274FF5-B45B-B4E7-A457-76A3225590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6264"/>
            <a:ext cx="9144000" cy="170367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55E5EF3-1A32-94CA-72A5-F37F8074B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665F0-131C-4A25-8144-A8F9FCF7BEFB}" type="datetime1">
              <a:rPr lang="en-GB" smtClean="0"/>
              <a:t>06/04/2025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9431D1-DE34-9BDD-B731-06A025A29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4DA9F6-2F76-F19C-3FB9-8B297FBD4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740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67AEC1-23E9-3CE3-C520-E50ED865C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39890FF-47FF-92CE-F60C-40A9BD8CD0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25A068E-5F2D-876B-2B47-DA90A7050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22775-138B-49FE-A80B-6B409A221496}" type="datetime1">
              <a:rPr lang="en-GB" smtClean="0"/>
              <a:t>06/04/2025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E7AF46D-61C8-A972-6CB1-5D2121F24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20B4E13-1D36-F7A7-A9A3-EFC5BDAA0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649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8D6FC6E-AA7B-96DD-479E-2C8854558B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75690"/>
            <a:ext cx="2628900" cy="598000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50DFA9A-B72E-91DE-AECB-F76165D06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75690"/>
            <a:ext cx="7734300" cy="598000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BBE023B-EFE5-7949-94AF-C422B6F28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00C5-20FB-4063-88CD-2DDB5BB91DD5}" type="datetime1">
              <a:rPr lang="en-GB" smtClean="0"/>
              <a:t>06/04/2025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8914E0-1402-AE43-E1B0-D42864AD5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3DAF26-A463-851C-4166-4AE43598B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797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655083-3F21-0CE2-FC04-07A2CBBD8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922D86-0F9E-9F44-3F03-1F694D60A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62AFCBE-7EC0-661B-E922-2D0188B23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84424-3BD8-475E-8A0C-46F5993C2CB3}" type="datetime1">
              <a:rPr lang="en-GB" smtClean="0"/>
              <a:t>06/04/2025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6CD09F-B137-F2F5-0E50-C252D4ECB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7525BA-C444-FEB5-F2A0-35CE13F76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424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7C9BFC-5332-AE6B-159D-740559BBE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59210"/>
            <a:ext cx="10515600" cy="293528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174CA0D-021C-D3A0-4F78-FED48E5C4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22261"/>
            <a:ext cx="10515600" cy="154359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18B2F35-7BE6-A9EF-12C8-5EED7AD6A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C9B4C-2D8E-4370-8375-2C9D9D3A3E91}" type="datetime1">
              <a:rPr lang="en-GB" smtClean="0"/>
              <a:t>06/04/2025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5953F30-4834-E466-469E-6087325F1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42132CA-77ED-4B48-877E-E3FAAB483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075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86C3A2-03C8-DF9C-3AE1-2C28F310D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F27A96E-84D7-1217-6A03-50EECF60A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78450"/>
            <a:ext cx="5181600" cy="447724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4916212-DC30-E5AD-9FCD-CCB83F714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78450"/>
            <a:ext cx="5181600" cy="447724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4CC59A2-2EA5-0B78-4803-41BF9E175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7AEDE-41E2-441B-A758-FEB00A5E55EB}" type="datetime1">
              <a:rPr lang="en-GB" smtClean="0"/>
              <a:t>06/04/2025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35100AE-59D4-61D7-0552-8D24BFCEB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B14963A-DBB5-4BCF-9DCA-307A51DE8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752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F2AE80-01D5-7D06-162F-BD3239CF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5690"/>
            <a:ext cx="10515600" cy="1363919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C9EDB0E-0FB1-DF0E-0A03-BA950866F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729808"/>
            <a:ext cx="5157787" cy="8477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F46BE48-A0D2-F74C-BEAC-B517FD2761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77560"/>
            <a:ext cx="5157787" cy="379120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027687E-8BEB-1634-7653-5B28E7EE1C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29808"/>
            <a:ext cx="5183188" cy="8477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093D8F9-C5B2-44C4-F199-137B6A1646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77560"/>
            <a:ext cx="5183188" cy="379120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E0858BF-C071-30A6-D187-7C9DF39B9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0E596-2254-4C5D-992D-B3D47B98B5F8}" type="datetime1">
              <a:rPr lang="en-GB" smtClean="0"/>
              <a:t>06/04/2025</a:t>
            </a:fld>
            <a:endParaRPr lang="en-GB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7004E78-DB7C-93EA-87D0-27602F8A4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AEBA104-7111-07BE-651B-20CC11447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756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528A8-D78C-E10D-D293-EA2BE8A25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0D02866-C42F-3163-AE11-42B7787AD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B382D-F3C9-45E2-8A2F-4FA581805184}" type="datetime1">
              <a:rPr lang="en-GB" smtClean="0"/>
              <a:t>06/04/2025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8B66915-D2A3-4D01-7BF7-AE40ECBD0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3E30A8C-693B-E747-117A-E8A5F11F2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223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670B89-F42E-CC19-8728-0634AA74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21A9C-4F57-475D-BE69-C665013D94DC}" type="datetime1">
              <a:rPr lang="en-GB" smtClean="0"/>
              <a:t>06/04/2025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359BBE5-A2A9-8A9C-DFF1-AE619D982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48F5EDB-6C40-7132-F7E9-AFD633397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992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734E1E-0473-8EBA-2B46-F535C732D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70429"/>
            <a:ext cx="3932237" cy="16465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DD5B37-77F9-A176-739A-9DDC912B4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15997"/>
            <a:ext cx="6172200" cy="501464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155407A-2C77-2295-4147-1F59BD3E0C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116932"/>
            <a:ext cx="3932237" cy="392187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F310575-D1D3-2CDD-97FF-A969C26E4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5183-3FEA-4FDF-AA2D-F6B91A4BDB65}" type="datetime1">
              <a:rPr lang="en-GB" smtClean="0"/>
              <a:t>06/04/2025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6CF8D4D-2370-E6B9-CA83-4AB9B4F23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B8A04B-98D8-477D-3DD6-14B92A0B3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190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7C28CC-FC24-3A25-36B3-E98F5EDA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70429"/>
            <a:ext cx="3932237" cy="16465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B103BFB-C35B-CD0F-6D46-559BD6F224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15997"/>
            <a:ext cx="6172200" cy="5014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D621B4B-9BE9-544B-7605-BF1C4B0C1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116932"/>
            <a:ext cx="3932237" cy="392187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355665F-8048-DB87-48C0-507BB3E2B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2E61-E0D9-40EB-A6FA-39BA8C9CC243}" type="datetime1">
              <a:rPr lang="en-GB" smtClean="0"/>
              <a:t>06/04/2025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9360C4A-7035-72B4-319A-A0E1D15F5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 Storer  -  Meteo XChange 2025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255EDE5-B3E9-B974-AEA3-5FD1EA5BB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83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10E6314-6B1A-823F-E0F7-9A4C5B5CA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690"/>
            <a:ext cx="10515600" cy="1363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ACE92D9-22AA-030C-68A6-8C20B65AE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78450"/>
            <a:ext cx="10515600" cy="4477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3649309-749A-1B71-8C93-95C424290D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40273"/>
            <a:ext cx="27432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9E4881-A89E-46CE-8A9F-9F29429F6F30}" type="datetime1">
              <a:rPr lang="en-GB" smtClean="0"/>
              <a:t>06/04/2025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21E6347-70E7-C2C7-9FB3-ECDAB71CDE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40273"/>
            <a:ext cx="41148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Alessandro Storer  -  Meteo XChange 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83D847-4605-91F1-5DD6-BCCB10507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40273"/>
            <a:ext cx="27432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251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29/2005GL023851" TargetMode="External"/><Relationship Id="rId7" Type="http://schemas.openxmlformats.org/officeDocument/2006/relationships/hyperlink" Target="https://doi.org/10.1175/JCLI-D-21-0982.1" TargetMode="External"/><Relationship Id="rId2" Type="http://schemas.openxmlformats.org/officeDocument/2006/relationships/hyperlink" Target="https://doi.org/10.1029/2022JD036799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3390/rs12111796" TargetMode="External"/><Relationship Id="rId5" Type="http://schemas.openxmlformats.org/officeDocument/2006/relationships/hyperlink" Target="https://doi.org/10.1175/2024" TargetMode="External"/><Relationship Id="rId4" Type="http://schemas.openxmlformats.org/officeDocument/2006/relationships/hyperlink" Target="https://doi.org/10.1029/2024GL112294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image" Target="../media/image131.png"/><Relationship Id="rId12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11" Type="http://schemas.openxmlformats.org/officeDocument/2006/relationships/image" Target="../media/image160.png"/><Relationship Id="rId5" Type="http://schemas.openxmlformats.org/officeDocument/2006/relationships/image" Target="../media/image110.png"/><Relationship Id="rId10" Type="http://schemas.openxmlformats.org/officeDocument/2006/relationships/image" Target="../media/image150.png"/><Relationship Id="rId4" Type="http://schemas.openxmlformats.org/officeDocument/2006/relationships/image" Target="../media/image106.png"/><Relationship Id="rId9" Type="http://schemas.openxmlformats.org/officeDocument/2006/relationships/image" Target="../media/image1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7" Type="http://schemas.openxmlformats.org/officeDocument/2006/relationships/image" Target="../media/image131.png"/><Relationship Id="rId12" Type="http://schemas.openxmlformats.org/officeDocument/2006/relationships/image" Target="../media/image37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11" Type="http://schemas.openxmlformats.org/officeDocument/2006/relationships/image" Target="../media/image160.png"/><Relationship Id="rId5" Type="http://schemas.openxmlformats.org/officeDocument/2006/relationships/image" Target="../media/image110.png"/><Relationship Id="rId10" Type="http://schemas.openxmlformats.org/officeDocument/2006/relationships/image" Target="../media/image150.png"/><Relationship Id="rId4" Type="http://schemas.openxmlformats.org/officeDocument/2006/relationships/image" Target="../media/image106.png"/><Relationship Id="rId9" Type="http://schemas.openxmlformats.org/officeDocument/2006/relationships/image" Target="../media/image1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0.PNG"/><Relationship Id="rId4" Type="http://schemas.openxmlformats.org/officeDocument/2006/relationships/image" Target="../media/image1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4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230.png"/><Relationship Id="rId9" Type="http://schemas.openxmlformats.org/officeDocument/2006/relationships/image" Target="../media/image2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0.png"/><Relationship Id="rId5" Type="http://schemas.openxmlformats.org/officeDocument/2006/relationships/image" Target="../media/image310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34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arth.nullschool.net/#current/ocean/surface/currents/orthographic=-53.45,15.81,1332/loc=-61.075,10.136" TargetMode="Externa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1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0.png"/><Relationship Id="rId5" Type="http://schemas.openxmlformats.org/officeDocument/2006/relationships/image" Target="../media/image590.png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13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190.png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4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0.png"/><Relationship Id="rId4" Type="http://schemas.openxmlformats.org/officeDocument/2006/relationships/image" Target="../media/image85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52.png"/><Relationship Id="rId7" Type="http://schemas.openxmlformats.org/officeDocument/2006/relationships/image" Target="../media/image9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54.png"/><Relationship Id="rId10" Type="http://schemas.openxmlformats.org/officeDocument/2006/relationships/image" Target="../media/image102.png"/><Relationship Id="rId4" Type="http://schemas.openxmlformats.org/officeDocument/2006/relationships/image" Target="../media/image53.png"/><Relationship Id="rId9" Type="http://schemas.openxmlformats.org/officeDocument/2006/relationships/image" Target="../media/image10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0.pn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430.png"/><Relationship Id="rId3" Type="http://schemas.openxmlformats.org/officeDocument/2006/relationships/image" Target="../media/image104.png"/><Relationship Id="rId7" Type="http://schemas.openxmlformats.org/officeDocument/2006/relationships/image" Target="../media/image400.png"/><Relationship Id="rId12" Type="http://schemas.openxmlformats.org/officeDocument/2006/relationships/customXml" Target="../ink/ink5.xml"/><Relationship Id="rId17" Type="http://schemas.openxmlformats.org/officeDocument/2006/relationships/image" Target="../media/image450.png"/><Relationship Id="rId2" Type="http://schemas.openxmlformats.org/officeDocument/2006/relationships/image" Target="../media/image460.png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420.png"/><Relationship Id="rId5" Type="http://schemas.openxmlformats.org/officeDocument/2006/relationships/image" Target="../media/image390.png"/><Relationship Id="rId15" Type="http://schemas.openxmlformats.org/officeDocument/2006/relationships/image" Target="../media/image440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10.png"/><Relationship Id="rId14" Type="http://schemas.openxmlformats.org/officeDocument/2006/relationships/customXml" Target="../ink/ink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earth.nullschool.net/" TargetMode="Externa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1FD93836-B8AB-99C1-6CE8-E55847664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0" t="14363" r="26195" b="20583"/>
          <a:stretch/>
        </p:blipFill>
        <p:spPr>
          <a:xfrm>
            <a:off x="5345264" y="0"/>
            <a:ext cx="6846736" cy="7056438"/>
          </a:xfrm>
          <a:custGeom>
            <a:avLst/>
            <a:gdLst>
              <a:gd name="connsiteX0" fmla="*/ 507041 w 6984429"/>
              <a:gd name="connsiteY0" fmla="*/ 0 h 7122971"/>
              <a:gd name="connsiteX1" fmla="*/ 6984429 w 6984429"/>
              <a:gd name="connsiteY1" fmla="*/ 0 h 7122971"/>
              <a:gd name="connsiteX2" fmla="*/ 6984429 w 6984429"/>
              <a:gd name="connsiteY2" fmla="*/ 7122971 h 7122971"/>
              <a:gd name="connsiteX3" fmla="*/ 0 w 6984429"/>
              <a:gd name="connsiteY3" fmla="*/ 7122971 h 7122971"/>
              <a:gd name="connsiteX4" fmla="*/ 2731 w 6984429"/>
              <a:gd name="connsiteY4" fmla="*/ 7120733 h 7122971"/>
              <a:gd name="connsiteX5" fmla="*/ 195541 w 6984429"/>
              <a:gd name="connsiteY5" fmla="*/ 6948500 h 7122971"/>
              <a:gd name="connsiteX6" fmla="*/ 982412 w 6984429"/>
              <a:gd name="connsiteY6" fmla="*/ 426843 h 7122971"/>
              <a:gd name="connsiteX7" fmla="*/ 668274 w 6984429"/>
              <a:gd name="connsiteY7" fmla="*/ 127937 h 712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84429" h="7122971">
                <a:moveTo>
                  <a:pt x="507041" y="0"/>
                </a:moveTo>
                <a:lnTo>
                  <a:pt x="6984429" y="0"/>
                </a:lnTo>
                <a:lnTo>
                  <a:pt x="6984429" y="7122971"/>
                </a:lnTo>
                <a:lnTo>
                  <a:pt x="0" y="7122971"/>
                </a:lnTo>
                <a:lnTo>
                  <a:pt x="2731" y="7120733"/>
                </a:lnTo>
                <a:cubicBezTo>
                  <a:pt x="67842" y="7065028"/>
                  <a:pt x="132135" y="7007616"/>
                  <a:pt x="195541" y="6948500"/>
                </a:cubicBezTo>
                <a:cubicBezTo>
                  <a:pt x="2224522" y="5056794"/>
                  <a:pt x="2576816" y="2136949"/>
                  <a:pt x="982412" y="426843"/>
                </a:cubicBezTo>
                <a:cubicBezTo>
                  <a:pt x="882762" y="319962"/>
                  <a:pt x="777866" y="220335"/>
                  <a:pt x="668274" y="127937"/>
                </a:cubicBezTo>
                <a:close/>
              </a:path>
            </a:pathLst>
          </a:cu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73A3185-296F-D864-EDF1-452FE4020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82B7DEF-4877-07A4-79EE-03C6C815F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0A58301-185B-8E69-8B61-D9C5E7D6865D}"/>
              </a:ext>
            </a:extLst>
          </p:cNvPr>
          <p:cNvSpPr txBox="1"/>
          <p:nvPr/>
        </p:nvSpPr>
        <p:spPr>
          <a:xfrm>
            <a:off x="-11249" y="230423"/>
            <a:ext cx="647185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latin typeface="Verdana Pro Cond Semibold" panose="020B0706030504040204" pitchFamily="34" charset="0"/>
              </a:rPr>
              <a:t>Changes in the trade-wind atmospheric boundary layer due to mesoscale</a:t>
            </a:r>
          </a:p>
          <a:p>
            <a:pPr algn="ctr"/>
            <a:r>
              <a:rPr lang="en-GB" sz="4000" b="1" dirty="0">
                <a:latin typeface="Verdana Pro Cond Semibold" panose="020B0706030504040204" pitchFamily="34" charset="0"/>
              </a:rPr>
              <a:t>SST variability in a coupled simulation</a:t>
            </a:r>
            <a:endParaRPr lang="it-IT" sz="4000" b="1" dirty="0">
              <a:latin typeface="Verdana Pro Cond Semibold" panose="020B0706030504040204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348BB91-C524-EB5F-5B8E-6FF7B724894D}"/>
              </a:ext>
            </a:extLst>
          </p:cNvPr>
          <p:cNvSpPr txBox="1"/>
          <p:nvPr/>
        </p:nvSpPr>
        <p:spPr>
          <a:xfrm>
            <a:off x="1059872" y="3824478"/>
            <a:ext cx="5493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 err="1"/>
              <a:t>Presenter</a:t>
            </a:r>
            <a:r>
              <a:rPr lang="it-IT" dirty="0"/>
              <a:t>:     </a:t>
            </a:r>
            <a:r>
              <a:rPr lang="it-IT" b="1" dirty="0"/>
              <a:t>Alessandro Storer</a:t>
            </a:r>
          </a:p>
          <a:p>
            <a:endParaRPr lang="it-IT" b="1" dirty="0"/>
          </a:p>
          <a:p>
            <a:r>
              <a:rPr lang="it-IT" u="sng" dirty="0" err="1"/>
              <a:t>Supervision</a:t>
            </a:r>
            <a:r>
              <a:rPr lang="it-IT" dirty="0"/>
              <a:t>: </a:t>
            </a:r>
            <a:r>
              <a:rPr lang="it-IT" b="1" dirty="0"/>
              <a:t>prof. Claudia Pasquero</a:t>
            </a:r>
          </a:p>
          <a:p>
            <a:r>
              <a:rPr lang="it-IT" dirty="0"/>
              <a:t>                           </a:t>
            </a:r>
            <a:r>
              <a:rPr lang="it-IT" b="1" dirty="0"/>
              <a:t>prof. Dino Zardi</a:t>
            </a:r>
            <a:r>
              <a:rPr lang="it-IT" dirty="0"/>
              <a:t> (Univ. Trento)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0D7C6E8-2865-9345-14A9-03CDB54B643D}"/>
              </a:ext>
            </a:extLst>
          </p:cNvPr>
          <p:cNvSpPr txBox="1"/>
          <p:nvPr/>
        </p:nvSpPr>
        <p:spPr>
          <a:xfrm>
            <a:off x="1059872" y="5355924"/>
            <a:ext cx="4793063" cy="373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Meteo X </a:t>
            </a:r>
            <a:r>
              <a:rPr lang="it-IT" dirty="0" err="1"/>
              <a:t>Change</a:t>
            </a:r>
            <a:r>
              <a:rPr lang="it-IT" dirty="0"/>
              <a:t> conference, 10 – 11 April 2025 </a:t>
            </a:r>
          </a:p>
        </p:txBody>
      </p:sp>
    </p:spTree>
    <p:extLst>
      <p:ext uri="{BB962C8B-B14F-4D97-AF65-F5344CB8AC3E}">
        <p14:creationId xmlns:p14="http://schemas.microsoft.com/office/powerpoint/2010/main" val="3239584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BAE4E-9D24-4568-2F03-2E99CF22C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55F520AC-0F9B-E7D7-8E40-72EA12C73CA6}"/>
              </a:ext>
            </a:extLst>
          </p:cNvPr>
          <p:cNvSpPr txBox="1"/>
          <p:nvPr/>
        </p:nvSpPr>
        <p:spPr>
          <a:xfrm>
            <a:off x="637164" y="1710092"/>
            <a:ext cx="34014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humidity</a:t>
            </a:r>
            <a:r>
              <a:rPr lang="it-IT" dirty="0"/>
              <a:t> </a:t>
            </a:r>
            <a:r>
              <a:rPr lang="it-IT" dirty="0" err="1"/>
              <a:t>anomalies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41F2C50-E7E3-B14E-672B-C46B104E89CC}"/>
              </a:ext>
            </a:extLst>
          </p:cNvPr>
          <p:cNvSpPr txBox="1"/>
          <p:nvPr/>
        </p:nvSpPr>
        <p:spPr>
          <a:xfrm>
            <a:off x="4247700" y="1704306"/>
            <a:ext cx="38391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Temperature </a:t>
            </a:r>
            <a:r>
              <a:rPr lang="it-IT" dirty="0" err="1"/>
              <a:t>anomalies</a:t>
            </a:r>
            <a:endParaRPr lang="en-GB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C00FCB2-A793-81F3-9708-E9E2A27D2E33}"/>
              </a:ext>
            </a:extLst>
          </p:cNvPr>
          <p:cNvSpPr txBox="1"/>
          <p:nvPr/>
        </p:nvSpPr>
        <p:spPr>
          <a:xfrm>
            <a:off x="8111261" y="1721858"/>
            <a:ext cx="38391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Stability</a:t>
            </a:r>
            <a:r>
              <a:rPr lang="it-IT" dirty="0"/>
              <a:t> </a:t>
            </a:r>
            <a:r>
              <a:rPr lang="it-IT" dirty="0" err="1"/>
              <a:t>anomalies</a:t>
            </a:r>
            <a:endParaRPr lang="en-GB" dirty="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DFFBFB98-280B-3AC3-0BD1-4328469ED3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591"/>
          <a:stretch/>
        </p:blipFill>
        <p:spPr>
          <a:xfrm>
            <a:off x="7820182" y="2073638"/>
            <a:ext cx="4366868" cy="2681677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9DC6890-D7EB-973B-DAB5-EA3109EDA1A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469"/>
          <a:stretch/>
        </p:blipFill>
        <p:spPr>
          <a:xfrm>
            <a:off x="4078300" y="2074686"/>
            <a:ext cx="4290711" cy="266356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82DE500-7F35-3205-ADCE-B61C22B9B780}"/>
              </a:ext>
            </a:extLst>
          </p:cNvPr>
          <p:cNvSpPr txBox="1"/>
          <p:nvPr/>
        </p:nvSpPr>
        <p:spPr>
          <a:xfrm>
            <a:off x="3384825" y="106095"/>
            <a:ext cx="558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err="1"/>
              <a:t>Thermodynamic</a:t>
            </a:r>
            <a:r>
              <a:rPr lang="it-IT" sz="2400" b="1" dirty="0"/>
              <a:t> </a:t>
            </a:r>
            <a:r>
              <a:rPr lang="it-IT" sz="2400" b="1" dirty="0" err="1"/>
              <a:t>modifications</a:t>
            </a:r>
            <a:endParaRPr lang="en-GB" b="1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BCED403-D02D-34F0-0272-DBA3234C7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10</a:t>
            </a:fld>
            <a:endParaRPr lang="en-GB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EBE569F-A0E7-D220-6D28-45E33DC50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12" name="Segnaposto piè di pagina 2">
            <a:extLst>
              <a:ext uri="{FF2B5EF4-FFF2-40B4-BE49-F238E27FC236}">
                <a16:creationId xmlns:a16="http://schemas.microsoft.com/office/drawing/2014/main" id="{1A8B22C8-138A-F4C2-1AE9-3868C17FC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0273"/>
            <a:ext cx="4114800" cy="375690"/>
          </a:xfrm>
        </p:spPr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4043E5F1-EAD8-A1DF-D252-936CF91FDF88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916B647E-40B0-2505-A663-D49F3484C75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7206"/>
          <a:stretch/>
        </p:blipFill>
        <p:spPr>
          <a:xfrm>
            <a:off x="112878" y="2120406"/>
            <a:ext cx="4455022" cy="266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38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F0B0C-F1B8-AEDE-0B85-D040BE175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64F3766-BA85-BBE5-88A6-28D15EA4B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11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B2830DD-A52F-4553-C6B1-B3C119B53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8A817B0-33AD-AB2E-8F85-E75DB845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FA213319-9EBB-47A0-AF46-6E7D510970BE}"/>
              </a:ext>
            </a:extLst>
          </p:cNvPr>
          <p:cNvGrpSpPr/>
          <p:nvPr/>
        </p:nvGrpSpPr>
        <p:grpSpPr>
          <a:xfrm>
            <a:off x="4647876" y="34877"/>
            <a:ext cx="3239994" cy="6447849"/>
            <a:chOff x="7197097" y="34877"/>
            <a:chExt cx="3239994" cy="6447849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9A969D37-BB89-5743-1997-327E83224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92657" y="6194896"/>
              <a:ext cx="2920631" cy="287830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523A1E7C-9FE6-8E59-95BD-41048B000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97097" y="34877"/>
              <a:ext cx="3239994" cy="3130054"/>
            </a:xfrm>
            <a:prstGeom prst="rect">
              <a:avLst/>
            </a:prstGeom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EBB87B74-B7E9-FA7A-38EC-662DD84CA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44873" y="3177307"/>
              <a:ext cx="3022233" cy="3066865"/>
            </a:xfrm>
            <a:prstGeom prst="rect">
              <a:avLst/>
            </a:prstGeom>
          </p:spPr>
        </p:pic>
      </p:grpSp>
      <p:pic>
        <p:nvPicPr>
          <p:cNvPr id="16" name="Immagine 15">
            <a:extLst>
              <a:ext uri="{FF2B5EF4-FFF2-40B4-BE49-F238E27FC236}">
                <a16:creationId xmlns:a16="http://schemas.microsoft.com/office/drawing/2014/main" id="{9A5815E9-761B-A367-327A-78FD798D63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775" y="1898429"/>
            <a:ext cx="3710235" cy="3130054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177AD70-A907-2D50-4BD2-CAB73E5FE5C8}"/>
              </a:ext>
            </a:extLst>
          </p:cNvPr>
          <p:cNvSpPr txBox="1"/>
          <p:nvPr/>
        </p:nvSpPr>
        <p:spPr>
          <a:xfrm>
            <a:off x="537258" y="489528"/>
            <a:ext cx="34772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000" b="1" dirty="0"/>
              <a:t>Qualitative </a:t>
            </a:r>
            <a:r>
              <a:rPr lang="it-IT" sz="2000" b="1" dirty="0" err="1"/>
              <a:t>comparison</a:t>
            </a:r>
            <a:r>
              <a:rPr lang="it-IT" sz="2000" b="1" dirty="0"/>
              <a:t> </a:t>
            </a:r>
          </a:p>
          <a:p>
            <a:pPr algn="ctr"/>
            <a:r>
              <a:rPr lang="it-IT" sz="2000" b="1" dirty="0"/>
              <a:t>With </a:t>
            </a:r>
            <a:r>
              <a:rPr lang="it-IT" sz="2000" b="1" dirty="0" err="1"/>
              <a:t>conceptual</a:t>
            </a:r>
            <a:r>
              <a:rPr lang="it-IT" sz="2000" b="1" dirty="0"/>
              <a:t> bulk model</a:t>
            </a:r>
            <a:endParaRPr lang="en-GB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A1A95C5C-67D0-36FD-3F96-EA5CEFE42436}"/>
                  </a:ext>
                </a:extLst>
              </p:cNvPr>
              <p:cNvSpPr txBox="1"/>
              <p:nvPr/>
            </p:nvSpPr>
            <p:spPr>
              <a:xfrm>
                <a:off x="8044873" y="1599904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𝑆𝐻𝐹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 has very little sensitivity to SST</a:t>
                </a: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A1A95C5C-67D0-36FD-3F96-EA5CEFE42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4873" y="1599904"/>
                <a:ext cx="6096000" cy="369332"/>
              </a:xfrm>
              <a:prstGeom prst="rect">
                <a:avLst/>
              </a:prstGeom>
              <a:blipFill>
                <a:blip r:embed="rId7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64A42ED3-8F64-33F1-4FF6-B8328127F74C}"/>
                  </a:ext>
                </a:extLst>
              </p:cNvPr>
              <p:cNvSpPr txBox="1"/>
              <p:nvPr/>
            </p:nvSpPr>
            <p:spPr>
              <a:xfrm>
                <a:off x="6934200" y="3763168"/>
                <a:ext cx="6096000" cy="26381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sSup>
                            <m:sSup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  <m:r>
                        <a:rPr lang="it-IT" sz="2800" i="1">
                          <a:latin typeface="Cambria Math" panose="02040503050406030204" pitchFamily="18" charset="0"/>
                        </a:rPr>
                        <m:t>≳</m:t>
                      </m:r>
                      <m:f>
                        <m:fPr>
                          <m:ctrlPr>
                            <a:rPr lang="it-IT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2800" dirty="0"/>
              </a:p>
              <a:p>
                <a:pPr algn="ctr"/>
                <a:endParaRPr lang="en-GB" sz="2800" dirty="0"/>
              </a:p>
              <a:p>
                <a:pPr algn="ctr"/>
                <a:r>
                  <a:rPr lang="en-GB" sz="2800" dirty="0"/>
                  <a:t>LHF enhanced !</a:t>
                </a:r>
              </a:p>
              <a:p>
                <a:pPr algn="ctr"/>
                <a:endParaRPr lang="en-GB" sz="2800" dirty="0"/>
              </a:p>
              <a:p>
                <a:pPr algn="ctr"/>
                <a:endParaRPr lang="en-GB" sz="2800" dirty="0"/>
              </a:p>
            </p:txBody>
          </p:sp>
        </mc:Choice>
        <mc:Fallback xmlns="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64A42ED3-8F64-33F1-4FF6-B8328127F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0" y="3763168"/>
                <a:ext cx="6096000" cy="26381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7A784E06-E845-51F7-F261-0A81CE5224AB}"/>
              </a:ext>
            </a:extLst>
          </p:cNvPr>
          <p:cNvSpPr txBox="1"/>
          <p:nvPr/>
        </p:nvSpPr>
        <p:spPr>
          <a:xfrm>
            <a:off x="1346119" y="5079543"/>
            <a:ext cx="379151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i="1" dirty="0"/>
              <a:t>Stevens et al. 2002</a:t>
            </a:r>
          </a:p>
          <a:p>
            <a:r>
              <a:rPr lang="it-IT" sz="1600" i="1" dirty="0" err="1"/>
              <a:t>Neggers</a:t>
            </a:r>
            <a:r>
              <a:rPr lang="it-IT" sz="1600" i="1" dirty="0"/>
              <a:t> et al. 2006</a:t>
            </a:r>
          </a:p>
          <a:p>
            <a:r>
              <a:rPr lang="it-IT" sz="1600" i="1" dirty="0"/>
              <a:t>Naumann et al. 2019</a:t>
            </a:r>
          </a:p>
          <a:p>
            <a:endParaRPr lang="en-GB" sz="1600" i="1" dirty="0"/>
          </a:p>
        </p:txBody>
      </p:sp>
    </p:spTree>
    <p:extLst>
      <p:ext uri="{BB962C8B-B14F-4D97-AF65-F5344CB8AC3E}">
        <p14:creationId xmlns:p14="http://schemas.microsoft.com/office/powerpoint/2010/main" val="3626008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604D0-19F6-B996-FED9-A5EA20A26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38F8E94-28EA-9458-FCA1-738C985C5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12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EE48607-DB08-5AE3-395D-1098B7D5F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4665D5C-17F7-12BB-AFF1-576B5B6BC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0FDB5F3-F926-807D-7B16-152FC0B6EE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502" y="1139380"/>
            <a:ext cx="6645809" cy="449041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27F27DD-1B47-A817-2C23-54EE4CF6CD2A}"/>
              </a:ext>
            </a:extLst>
          </p:cNvPr>
          <p:cNvSpPr txBox="1"/>
          <p:nvPr/>
        </p:nvSpPr>
        <p:spPr>
          <a:xfrm>
            <a:off x="4804781" y="18503"/>
            <a:ext cx="25410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 err="1"/>
              <a:t>Conclusions</a:t>
            </a:r>
            <a:endParaRPr lang="en-GB" sz="3200" b="1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2E886E6-9202-620B-151B-EB947F4D6B2B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687E2A1-0613-44D6-A3D3-25F940669F8C}"/>
              </a:ext>
            </a:extLst>
          </p:cNvPr>
          <p:cNvSpPr txBox="1"/>
          <p:nvPr/>
        </p:nvSpPr>
        <p:spPr>
          <a:xfrm>
            <a:off x="2151265" y="5933285"/>
            <a:ext cx="2860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Storer et al. 2025</a:t>
            </a:r>
          </a:p>
          <a:p>
            <a:r>
              <a:rPr lang="it-IT" dirty="0" err="1"/>
              <a:t>Schematics</a:t>
            </a:r>
            <a:r>
              <a:rPr lang="it-IT" dirty="0"/>
              <a:t> by A.N. Meroni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2599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988F79F-1F4C-6A5B-B910-F2A2983AE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13</a:t>
            </a:fld>
            <a:endParaRPr lang="en-GB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CAACAE-CFB4-0453-71CD-1A4A39CB71DC}"/>
              </a:ext>
            </a:extLst>
          </p:cNvPr>
          <p:cNvSpPr txBox="1"/>
          <p:nvPr/>
        </p:nvSpPr>
        <p:spPr>
          <a:xfrm>
            <a:off x="4804781" y="18503"/>
            <a:ext cx="23120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 err="1"/>
              <a:t>References</a:t>
            </a:r>
            <a:endParaRPr lang="en-GB" sz="3200" b="1" dirty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A6A8ECC8-A31E-BB95-F45B-F567CD09EA43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91DAE73-D5D1-97D4-A10F-3810385825C9}"/>
              </a:ext>
            </a:extLst>
          </p:cNvPr>
          <p:cNvSpPr txBox="1"/>
          <p:nvPr/>
        </p:nvSpPr>
        <p:spPr>
          <a:xfrm>
            <a:off x="60645" y="803255"/>
            <a:ext cx="1193338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/>
              <a:t>Acquistapace, C., Meroni, A. N., </a:t>
            </a:r>
            <a:r>
              <a:rPr lang="en-GB" sz="1600" i="1" dirty="0" err="1"/>
              <a:t>Labbri</a:t>
            </a:r>
            <a:r>
              <a:rPr lang="en-GB" sz="1600" i="1" dirty="0"/>
              <a:t>, G., Lange, D., Späth, F., Abbas, S., and Bellenger, H. (2022): </a:t>
            </a:r>
            <a:r>
              <a:rPr lang="en-GB" sz="1600" i="1" u="sng" dirty="0"/>
              <a:t>Fast atmospheric response to a cold oceanic mesoscale patch in the north-western tropical Atlantic</a:t>
            </a:r>
            <a:r>
              <a:rPr lang="en-GB" sz="1600" i="1" dirty="0"/>
              <a:t>, Journal of Geophysical Research: Atmospheres, 127, e2022JD036 799, </a:t>
            </a:r>
            <a:r>
              <a:rPr lang="en-GB" sz="1600" i="1" dirty="0">
                <a:hlinkClick r:id="rId2"/>
              </a:rPr>
              <a:t> https://doi.org/10.1029/2022JD036799</a:t>
            </a:r>
            <a:endParaRPr lang="en-GB" sz="1600" i="1" dirty="0"/>
          </a:p>
          <a:p>
            <a:endParaRPr lang="en-GB" sz="1600" i="1" dirty="0"/>
          </a:p>
          <a:p>
            <a:r>
              <a:rPr lang="en-GB" sz="1600" i="1" dirty="0"/>
              <a:t>Bony, S. and Dufresne, J.-L. (2005): </a:t>
            </a:r>
            <a:r>
              <a:rPr lang="en-GB" sz="1600" i="1" u="sng" dirty="0"/>
              <a:t>Marine boundary layer clouds at the heart of tropical cloud feedback uncertainties in climate models</a:t>
            </a:r>
            <a:r>
              <a:rPr lang="en-GB" sz="1600" i="1" dirty="0"/>
              <a:t>, Geophysical Research Letters, 32, </a:t>
            </a:r>
            <a:r>
              <a:rPr lang="en-GB" sz="1600" i="1" dirty="0">
                <a:hlinkClick r:id="rId3"/>
              </a:rPr>
              <a:t> https://doi.org/10.1029/2005GL023851</a:t>
            </a:r>
            <a:endParaRPr lang="en-GB" sz="1600" i="1" dirty="0"/>
          </a:p>
          <a:p>
            <a:endParaRPr lang="en-GB" sz="1600" i="1" dirty="0"/>
          </a:p>
          <a:p>
            <a:r>
              <a:rPr lang="en-GB" sz="1600" i="1" dirty="0"/>
              <a:t>Borgnino, M., Desbiolles, F, Meroni, A., and </a:t>
            </a:r>
            <a:r>
              <a:rPr lang="en-GB" sz="1600" i="1" dirty="0" err="1"/>
              <a:t>Pasquero</a:t>
            </a:r>
            <a:r>
              <a:rPr lang="en-GB" sz="1600" i="1" dirty="0"/>
              <a:t>, C. (2025) : </a:t>
            </a:r>
            <a:r>
              <a:rPr lang="en-GB" sz="1600" i="1" u="sng" dirty="0"/>
              <a:t>Lower Tropospheric Response to Local Sea Surface Temperature Anomalies: A Numerical Study in the EUREC4A Region</a:t>
            </a:r>
            <a:r>
              <a:rPr lang="en-GB" sz="1600" i="1" dirty="0"/>
              <a:t>, Geophysical Research Letters, 52, e2024GL112 294 </a:t>
            </a:r>
            <a:r>
              <a:rPr lang="en-GB" sz="1600" dirty="0">
                <a:hlinkClick r:id="rId4"/>
              </a:rPr>
              <a:t>https://doi.org/10.1029/2024GL112294</a:t>
            </a:r>
            <a:endParaRPr lang="en-GB" sz="1600" dirty="0"/>
          </a:p>
          <a:p>
            <a:endParaRPr lang="en-GB" sz="1600" i="1" dirty="0"/>
          </a:p>
          <a:p>
            <a:r>
              <a:rPr lang="en-GB" sz="1600" i="1" dirty="0" err="1"/>
              <a:t>Conejero</a:t>
            </a:r>
            <a:r>
              <a:rPr lang="en-GB" sz="1600" i="1" dirty="0"/>
              <a:t>, C., Renault, L., Desbiolles, F., McWilliams, J. C., and Giordani, H. (2024): </a:t>
            </a:r>
            <a:r>
              <a:rPr lang="en-GB" sz="1600" i="1" u="sng" dirty="0"/>
              <a:t>Near-Surface Atmospheric Response to Meso- and Sub-mesoscale Current and Thermal Feedbacks, Journal of Physical Oceanography</a:t>
            </a:r>
            <a:r>
              <a:rPr lang="en-GB" sz="1600" i="1" dirty="0"/>
              <a:t>, 54, 823–848, </a:t>
            </a:r>
            <a:r>
              <a:rPr lang="en-GB" sz="1600" i="1" dirty="0">
                <a:hlinkClick r:id="rId5"/>
              </a:rPr>
              <a:t>https://doi.org/10.1175/2024</a:t>
            </a:r>
            <a:r>
              <a:rPr lang="en-GB" sz="1600" i="1" dirty="0"/>
              <a:t>.</a:t>
            </a:r>
          </a:p>
          <a:p>
            <a:endParaRPr lang="en-GB" sz="1600" i="1" dirty="0"/>
          </a:p>
          <a:p>
            <a:r>
              <a:rPr lang="en-GB" sz="1600" i="1" dirty="0"/>
              <a:t>Gentemann, C. L., Clayson, C. A., Brown, S., Lee, T., Parfitt, R., Farrar, J. T., Bourassa, M., </a:t>
            </a:r>
            <a:r>
              <a:rPr lang="en-GB" sz="1600" i="1" dirty="0" err="1"/>
              <a:t>Minnett</a:t>
            </a:r>
            <a:r>
              <a:rPr lang="en-GB" sz="1600" i="1" dirty="0"/>
              <a:t>, P. J., Seo, H., Gille, S. T. et al. (2020), </a:t>
            </a:r>
            <a:r>
              <a:rPr lang="en-GB" sz="1600" i="1" u="sng" dirty="0" err="1"/>
              <a:t>Fluxsat</a:t>
            </a:r>
            <a:r>
              <a:rPr lang="en-GB" sz="1600" i="1" u="sng" dirty="0"/>
              <a:t>: measuring the ocean–atmosphere turbulent exchange of heat and moisture from space,</a:t>
            </a:r>
            <a:r>
              <a:rPr lang="en-GB" sz="1600" i="1" dirty="0"/>
              <a:t> Remote Sensing 12(11), 1796, </a:t>
            </a:r>
            <a:r>
              <a:rPr lang="en-GB" sz="1600" i="1" dirty="0">
                <a:hlinkClick r:id="rId6"/>
              </a:rPr>
              <a:t>https://doi.org/10.3390/rs12111796</a:t>
            </a:r>
            <a:endParaRPr lang="en-GB" sz="1600" i="1" dirty="0"/>
          </a:p>
          <a:p>
            <a:endParaRPr lang="en-GB" sz="1600" i="1" dirty="0"/>
          </a:p>
          <a:p>
            <a:r>
              <a:rPr lang="en-GB" sz="1600" i="1" dirty="0"/>
              <a:t>Naumann, A. K., Stevens, B. and </a:t>
            </a:r>
            <a:r>
              <a:rPr lang="en-GB" sz="1600" i="1" dirty="0" err="1"/>
              <a:t>Hohenegger</a:t>
            </a:r>
            <a:r>
              <a:rPr lang="en-GB" sz="1600" i="1" dirty="0"/>
              <a:t>, C. (2019), </a:t>
            </a:r>
            <a:r>
              <a:rPr lang="en-GB" sz="1600" i="1" u="sng" dirty="0"/>
              <a:t>A moist conceptual model for the boundary layer structure</a:t>
            </a:r>
          </a:p>
          <a:p>
            <a:r>
              <a:rPr lang="en-GB" sz="1600" i="1" u="sng" dirty="0"/>
              <a:t>and radiatively driven shallow circulations in the trades </a:t>
            </a:r>
            <a:r>
              <a:rPr lang="en-GB" sz="1600" i="1" dirty="0"/>
              <a:t>, Journal of the Atmospheric Sciences 76(5), 1289–1306, </a:t>
            </a:r>
          </a:p>
          <a:p>
            <a:endParaRPr lang="en-GB" sz="1600" i="1" dirty="0"/>
          </a:p>
          <a:p>
            <a:r>
              <a:rPr lang="en-GB" sz="1600" i="1" dirty="0"/>
              <a:t>Seo, H., O’Neill, L. W., Bourassa, M. A., Czaja, A., </a:t>
            </a:r>
            <a:r>
              <a:rPr lang="en-GB" sz="1600" i="1" dirty="0" err="1"/>
              <a:t>Drushka</a:t>
            </a:r>
            <a:r>
              <a:rPr lang="en-GB" sz="1600" i="1" dirty="0"/>
              <a:t>, K., Edson, J. B., Fox-Kemper, B., Frenger, I., Gille, S. T., Kirtman, B. P.,</a:t>
            </a:r>
          </a:p>
          <a:p>
            <a:r>
              <a:rPr lang="en-GB" sz="1600" i="1" dirty="0" err="1"/>
              <a:t>Minobe</a:t>
            </a:r>
            <a:r>
              <a:rPr lang="en-GB" sz="1600" i="1" dirty="0"/>
              <a:t>, S., Pendergrass, A. G., Renault, L., Roberts, M. J., Schneider, N., Small, R. J., </a:t>
            </a:r>
            <a:r>
              <a:rPr lang="en-GB" sz="1600" i="1" dirty="0" err="1"/>
              <a:t>Stoffelen</a:t>
            </a:r>
            <a:r>
              <a:rPr lang="en-GB" sz="1600" i="1" dirty="0"/>
              <a:t>, A., and Wang, Q. (2023): </a:t>
            </a:r>
            <a:r>
              <a:rPr lang="en-GB" sz="1600" i="1" u="sng" dirty="0"/>
              <a:t>Ocean Mesoscale and Frontal-Scale Ocean-Atmosphere Interactions and Influence on Large-Scale Climate: A Review</a:t>
            </a:r>
            <a:r>
              <a:rPr lang="en-GB" sz="1600" i="1" dirty="0"/>
              <a:t>, Journal of Climate, 36, 1981–2013, </a:t>
            </a:r>
            <a:r>
              <a:rPr lang="en-GB" sz="1600" i="1" dirty="0">
                <a:hlinkClick r:id="rId7"/>
              </a:rPr>
              <a:t>https://doi.org/10.1175/JCLI-D-21-0982.1</a:t>
            </a:r>
            <a:r>
              <a:rPr lang="en-GB" sz="1600" i="1" dirty="0"/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3735275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7C6D5-EF32-5D50-2A31-595AA97FC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A89ECCFC-879D-8229-1A7E-F4AE8598B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483" y="1184826"/>
            <a:ext cx="6383362" cy="445398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9C1B3B-F270-049A-DABF-EA129CF7D72A}"/>
              </a:ext>
            </a:extLst>
          </p:cNvPr>
          <p:cNvSpPr txBox="1"/>
          <p:nvPr/>
        </p:nvSpPr>
        <p:spPr>
          <a:xfrm>
            <a:off x="2418336" y="140475"/>
            <a:ext cx="7209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Liquid cloud water </a:t>
            </a:r>
            <a:r>
              <a:rPr lang="it-IT" sz="2400" b="1" dirty="0" err="1"/>
              <a:t>content</a:t>
            </a:r>
            <a:r>
              <a:rPr lang="it-IT" sz="2400" b="1" dirty="0"/>
              <a:t> mixing ratio (QCLOUD)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CF3938D-19C2-42D0-C07E-F128D4934355}"/>
              </a:ext>
            </a:extLst>
          </p:cNvPr>
          <p:cNvSpPr txBox="1"/>
          <p:nvPr/>
        </p:nvSpPr>
        <p:spPr>
          <a:xfrm>
            <a:off x="1988470" y="5609828"/>
            <a:ext cx="836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</a:rPr>
              <a:t>COLD</a:t>
            </a:r>
            <a:r>
              <a:rPr lang="it-IT" dirty="0">
                <a:solidFill>
                  <a:srgbClr val="0070C0"/>
                </a:solidFill>
              </a:rPr>
              <a:t>  </a:t>
            </a:r>
            <a:r>
              <a:rPr lang="it-IT" dirty="0" err="1"/>
              <a:t>anomalies</a:t>
            </a:r>
            <a:r>
              <a:rPr lang="it-IT" dirty="0"/>
              <a:t>:  </a:t>
            </a:r>
            <a:r>
              <a:rPr lang="it-IT" dirty="0" err="1"/>
              <a:t>lower</a:t>
            </a:r>
            <a:r>
              <a:rPr lang="it-IT" dirty="0"/>
              <a:t> cloud base, </a:t>
            </a:r>
            <a:r>
              <a:rPr lang="it-IT" dirty="0" err="1"/>
              <a:t>closer</a:t>
            </a:r>
            <a:r>
              <a:rPr lang="it-IT" dirty="0"/>
              <a:t> to LCL</a:t>
            </a:r>
          </a:p>
          <a:p>
            <a:r>
              <a:rPr lang="it-IT" b="1" dirty="0">
                <a:solidFill>
                  <a:srgbClr val="FF0000"/>
                </a:solidFill>
              </a:rPr>
              <a:t>WARM</a:t>
            </a:r>
            <a:r>
              <a:rPr lang="it-IT" dirty="0"/>
              <a:t> </a:t>
            </a:r>
            <a:r>
              <a:rPr lang="it-IT" dirty="0" err="1"/>
              <a:t>anomalies</a:t>
            </a:r>
            <a:r>
              <a:rPr lang="it-IT" dirty="0"/>
              <a:t>: </a:t>
            </a:r>
            <a:r>
              <a:rPr lang="it-IT" dirty="0" err="1"/>
              <a:t>higher</a:t>
            </a:r>
            <a:r>
              <a:rPr lang="it-IT" dirty="0"/>
              <a:t> cloud base, more mixing </a:t>
            </a:r>
            <a:r>
              <a:rPr lang="it-IT" dirty="0" err="1"/>
              <a:t>between</a:t>
            </a:r>
            <a:r>
              <a:rPr lang="it-IT" dirty="0"/>
              <a:t> LCL and MABL top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8E76068-0550-CEBB-3918-6519AA20E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32" y="1239928"/>
            <a:ext cx="4607151" cy="4314799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29F95FC9-1D45-8795-E182-BEF9B8893F94}"/>
              </a:ext>
            </a:extLst>
          </p:cNvPr>
          <p:cNvCxnSpPr/>
          <p:nvPr/>
        </p:nvCxnSpPr>
        <p:spPr>
          <a:xfrm>
            <a:off x="1079770" y="4173167"/>
            <a:ext cx="381324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47DFEEA-1302-EAC7-DD3E-55A121481331}"/>
              </a:ext>
            </a:extLst>
          </p:cNvPr>
          <p:cNvCxnSpPr>
            <a:cxnSpLocks/>
          </p:cNvCxnSpPr>
          <p:nvPr/>
        </p:nvCxnSpPr>
        <p:spPr>
          <a:xfrm flipV="1">
            <a:off x="4893013" y="1614793"/>
            <a:ext cx="1536970" cy="25583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46A63B86-BABC-EA2C-B893-341F2860B82C}"/>
              </a:ext>
            </a:extLst>
          </p:cNvPr>
          <p:cNvCxnSpPr>
            <a:cxnSpLocks/>
          </p:cNvCxnSpPr>
          <p:nvPr/>
        </p:nvCxnSpPr>
        <p:spPr>
          <a:xfrm>
            <a:off x="4893013" y="5055368"/>
            <a:ext cx="1536970" cy="331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D049541-67E6-ABF6-6C5C-9129E290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14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E07AEC81-9FC7-8A74-7B31-BEEA13668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BB44265-69EA-B3C0-7BB4-F5EC4B8CA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CBCFA6EF-830F-5BE6-E78C-F1D592969A86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3EFFB9D-DBD6-3227-EF19-E85A67BFEFED}"/>
              </a:ext>
            </a:extLst>
          </p:cNvPr>
          <p:cNvSpPr txBox="1"/>
          <p:nvPr/>
        </p:nvSpPr>
        <p:spPr>
          <a:xfrm>
            <a:off x="7085340" y="1097002"/>
            <a:ext cx="333011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QCLOUD </a:t>
            </a:r>
            <a:r>
              <a:rPr lang="it-IT" sz="2400" b="1" dirty="0" err="1"/>
              <a:t>anomalies</a:t>
            </a:r>
            <a:endParaRPr lang="it-IT" sz="2400" b="1" dirty="0"/>
          </a:p>
        </p:txBody>
      </p:sp>
    </p:spTree>
    <p:extLst>
      <p:ext uri="{BB962C8B-B14F-4D97-AF65-F5344CB8AC3E}">
        <p14:creationId xmlns:p14="http://schemas.microsoft.com/office/powerpoint/2010/main" val="68604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4530C-BA37-81D4-B6AA-A55A94DB9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089ADEA5-BBF7-FDB4-3534-61D5C44B5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091" y="1930393"/>
            <a:ext cx="6326908" cy="4003953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008C69E-7D93-A204-2AE0-1F878B49B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15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CFC9798-C5BD-71D3-D81E-31E3966F1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702FA93-ED1A-415B-E794-376CA14DC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FA0D41A-C80E-AA20-41C8-A7CB63367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92803"/>
            <a:ext cx="6155729" cy="380524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3853060-0C88-5F6D-2DF5-C92D8DE0DF3A}"/>
              </a:ext>
            </a:extLst>
          </p:cNvPr>
          <p:cNvSpPr txBox="1"/>
          <p:nvPr/>
        </p:nvSpPr>
        <p:spPr>
          <a:xfrm>
            <a:off x="3264952" y="21108"/>
            <a:ext cx="615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err="1"/>
              <a:t>What’s</a:t>
            </a:r>
            <a:r>
              <a:rPr lang="it-IT" sz="2400" b="1" dirty="0"/>
              <a:t> </a:t>
            </a:r>
            <a:r>
              <a:rPr lang="it-IT" sz="2400" b="1" dirty="0" err="1"/>
              <a:t>driving</a:t>
            </a:r>
            <a:r>
              <a:rPr lang="it-IT" sz="2400" b="1" dirty="0"/>
              <a:t> </a:t>
            </a:r>
            <a:r>
              <a:rPr lang="it-IT" sz="2400" b="1" dirty="0" err="1"/>
              <a:t>heat</a:t>
            </a:r>
            <a:r>
              <a:rPr lang="it-IT" sz="2400" b="1" dirty="0"/>
              <a:t> </a:t>
            </a:r>
            <a:r>
              <a:rPr lang="it-IT" sz="2400" b="1" dirty="0" err="1"/>
              <a:t>fluxes</a:t>
            </a:r>
            <a:r>
              <a:rPr lang="it-IT" sz="2400" b="1" dirty="0"/>
              <a:t>?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815E1DB0-5D89-7DE7-8B60-92D10F8FDCBC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BB4EA037-2FEC-C4A8-4BF8-7204843CF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9405" y="818964"/>
            <a:ext cx="4551372" cy="105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55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9CCAB-4DFD-0BFF-7BE8-29B7EBEE1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7BE6259-AF47-4C30-98CC-5FC47A53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16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7839B75-4FF9-B77A-1369-23223C9C6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CAD4A8C-C71C-4286-2114-24F9B33C3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933514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4F01CB1F-05AE-B8CD-0C67-CEDBE6AE2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0904" y="-1224824"/>
            <a:ext cx="14205857" cy="9506086"/>
          </a:xfrm>
          <a:prstGeom prst="rect">
            <a:avLst/>
          </a:prstGeom>
        </p:spPr>
      </p:pic>
      <p:sp>
        <p:nvSpPr>
          <p:cNvPr id="7" name="Freccia circolare in su 6">
            <a:extLst>
              <a:ext uri="{FF2B5EF4-FFF2-40B4-BE49-F238E27FC236}">
                <a16:creationId xmlns:a16="http://schemas.microsoft.com/office/drawing/2014/main" id="{8568668F-4D5A-D52E-FAAD-3B47BF1EA1B2}"/>
              </a:ext>
            </a:extLst>
          </p:cNvPr>
          <p:cNvSpPr/>
          <p:nvPr/>
        </p:nvSpPr>
        <p:spPr>
          <a:xfrm rot="18030848">
            <a:off x="7910887" y="5100950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Freccia circolare in su 7">
            <a:extLst>
              <a:ext uri="{FF2B5EF4-FFF2-40B4-BE49-F238E27FC236}">
                <a16:creationId xmlns:a16="http://schemas.microsoft.com/office/drawing/2014/main" id="{6678E864-007B-7435-581E-021322D0C096}"/>
              </a:ext>
            </a:extLst>
          </p:cNvPr>
          <p:cNvSpPr/>
          <p:nvPr/>
        </p:nvSpPr>
        <p:spPr>
          <a:xfrm rot="9054508">
            <a:off x="7803015" y="4387404"/>
            <a:ext cx="441471" cy="3282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Freccia circolare in su 8">
            <a:extLst>
              <a:ext uri="{FF2B5EF4-FFF2-40B4-BE49-F238E27FC236}">
                <a16:creationId xmlns:a16="http://schemas.microsoft.com/office/drawing/2014/main" id="{F14434BF-11BC-85C5-112D-155C35497DDB}"/>
              </a:ext>
            </a:extLst>
          </p:cNvPr>
          <p:cNvSpPr/>
          <p:nvPr/>
        </p:nvSpPr>
        <p:spPr>
          <a:xfrm rot="11485598">
            <a:off x="6601550" y="4428909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F0827194-2490-B3B3-011A-7F889BFA5867}"/>
              </a:ext>
            </a:extLst>
          </p:cNvPr>
          <p:cNvSpPr/>
          <p:nvPr/>
        </p:nvSpPr>
        <p:spPr>
          <a:xfrm rot="4681794">
            <a:off x="6550491" y="5128334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474E69D-0D2A-9181-D2AA-8B2BB4749359}"/>
              </a:ext>
            </a:extLst>
          </p:cNvPr>
          <p:cNvGrpSpPr/>
          <p:nvPr/>
        </p:nvGrpSpPr>
        <p:grpSpPr>
          <a:xfrm>
            <a:off x="736981" y="4138615"/>
            <a:ext cx="2714029" cy="2152747"/>
            <a:chOff x="736981" y="4138615"/>
            <a:chExt cx="2714029" cy="2152747"/>
          </a:xfrm>
        </p:grpSpPr>
        <p:grpSp>
          <p:nvGrpSpPr>
            <p:cNvPr id="36" name="Gruppo 35">
              <a:extLst>
                <a:ext uri="{FF2B5EF4-FFF2-40B4-BE49-F238E27FC236}">
                  <a16:creationId xmlns:a16="http://schemas.microsoft.com/office/drawing/2014/main" id="{C25729C2-99B5-3635-8DF3-C648831ECFC7}"/>
                </a:ext>
              </a:extLst>
            </p:cNvPr>
            <p:cNvGrpSpPr/>
            <p:nvPr/>
          </p:nvGrpSpPr>
          <p:grpSpPr>
            <a:xfrm>
              <a:off x="736981" y="4138615"/>
              <a:ext cx="1483568" cy="987959"/>
              <a:chOff x="858416" y="3931990"/>
              <a:chExt cx="1483568" cy="987959"/>
            </a:xfrm>
          </p:grpSpPr>
          <p:cxnSp>
            <p:nvCxnSpPr>
              <p:cNvPr id="33" name="Connettore 2 32">
                <a:extLst>
                  <a:ext uri="{FF2B5EF4-FFF2-40B4-BE49-F238E27FC236}">
                    <a16:creationId xmlns:a16="http://schemas.microsoft.com/office/drawing/2014/main" id="{36F1B81E-8360-BBDF-C323-DC8BA9AF9D68}"/>
                  </a:ext>
                </a:extLst>
              </p:cNvPr>
              <p:cNvCxnSpPr/>
              <p:nvPr/>
            </p:nvCxnSpPr>
            <p:spPr>
              <a:xfrm>
                <a:off x="858416" y="4394718"/>
                <a:ext cx="1483568" cy="525231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>
                <a:extLst>
                  <a:ext uri="{FF2B5EF4-FFF2-40B4-BE49-F238E27FC236}">
                    <a16:creationId xmlns:a16="http://schemas.microsoft.com/office/drawing/2014/main" id="{C00A9132-D725-94FC-5286-ECC80A742105}"/>
                  </a:ext>
                </a:extLst>
              </p:cNvPr>
              <p:cNvCxnSpPr/>
              <p:nvPr/>
            </p:nvCxnSpPr>
            <p:spPr>
              <a:xfrm flipV="1">
                <a:off x="858416" y="3931990"/>
                <a:ext cx="0" cy="48139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DA4D4646-86B8-E4F1-B64E-EC4894D1C529}"/>
                </a:ext>
              </a:extLst>
            </p:cNvPr>
            <p:cNvSpPr txBox="1"/>
            <p:nvPr/>
          </p:nvSpPr>
          <p:spPr>
            <a:xfrm rot="1206463">
              <a:off x="959770" y="437064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solidFill>
                    <a:srgbClr val="FFFF00"/>
                  </a:solidFill>
                </a:rPr>
                <a:t>wind</a:t>
              </a:r>
            </a:p>
          </p:txBody>
        </p:sp>
        <p:cxnSp>
          <p:nvCxnSpPr>
            <p:cNvPr id="43" name="Connettore curvo 42">
              <a:extLst>
                <a:ext uri="{FF2B5EF4-FFF2-40B4-BE49-F238E27FC236}">
                  <a16:creationId xmlns:a16="http://schemas.microsoft.com/office/drawing/2014/main" id="{295B91A7-51EB-4FC4-4D58-1180665068F2}"/>
                </a:ext>
              </a:extLst>
            </p:cNvPr>
            <p:cNvCxnSpPr/>
            <p:nvPr/>
          </p:nvCxnSpPr>
          <p:spPr>
            <a:xfrm rot="10800000">
              <a:off x="1035561" y="5420769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curvo 43">
              <a:extLst>
                <a:ext uri="{FF2B5EF4-FFF2-40B4-BE49-F238E27FC236}">
                  <a16:creationId xmlns:a16="http://schemas.microsoft.com/office/drawing/2014/main" id="{10D2123C-BA73-895A-515B-631E0279FDDE}"/>
                </a:ext>
              </a:extLst>
            </p:cNvPr>
            <p:cNvCxnSpPr/>
            <p:nvPr/>
          </p:nvCxnSpPr>
          <p:spPr>
            <a:xfrm rot="10800000">
              <a:off x="915981" y="5520545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curvo 44">
              <a:extLst>
                <a:ext uri="{FF2B5EF4-FFF2-40B4-BE49-F238E27FC236}">
                  <a16:creationId xmlns:a16="http://schemas.microsoft.com/office/drawing/2014/main" id="{26671840-DE51-D6C9-9024-4ECC8904E9A0}"/>
                </a:ext>
              </a:extLst>
            </p:cNvPr>
            <p:cNvCxnSpPr/>
            <p:nvPr/>
          </p:nvCxnSpPr>
          <p:spPr>
            <a:xfrm rot="10800000">
              <a:off x="824131" y="5645882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077DAB16-F2FE-7EE1-6248-06AEC52D33D3}"/>
                </a:ext>
              </a:extLst>
            </p:cNvPr>
            <p:cNvSpPr txBox="1"/>
            <p:nvPr/>
          </p:nvSpPr>
          <p:spPr>
            <a:xfrm>
              <a:off x="2117911" y="5605435"/>
              <a:ext cx="1333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 err="1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currents</a:t>
              </a:r>
              <a:endParaRPr lang="it-IT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7520DA9-1039-B74B-24DA-3CEF0185C563}"/>
              </a:ext>
            </a:extLst>
          </p:cNvPr>
          <p:cNvSpPr txBox="1"/>
          <p:nvPr/>
        </p:nvSpPr>
        <p:spPr>
          <a:xfrm>
            <a:off x="10266794" y="4692520"/>
            <a:ext cx="2798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FF0000"/>
                </a:solidFill>
              </a:rPr>
              <a:t>SST, </a:t>
            </a:r>
            <a:r>
              <a:rPr lang="it-IT" sz="3200" dirty="0">
                <a:solidFill>
                  <a:srgbClr val="FFC000"/>
                </a:solidFill>
              </a:rPr>
              <a:t>q source</a:t>
            </a:r>
            <a:endParaRPr lang="it-IT" sz="3200" dirty="0">
              <a:solidFill>
                <a:srgbClr val="FF0000"/>
              </a:solidFill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2D68F810-6DDD-117A-960D-3164FA2AE8C7}"/>
              </a:ext>
            </a:extLst>
          </p:cNvPr>
          <p:cNvGrpSpPr/>
          <p:nvPr/>
        </p:nvGrpSpPr>
        <p:grpSpPr>
          <a:xfrm>
            <a:off x="6368424" y="386918"/>
            <a:ext cx="3380877" cy="1757568"/>
            <a:chOff x="6368424" y="386918"/>
            <a:chExt cx="3380877" cy="1757568"/>
          </a:xfrm>
        </p:grpSpPr>
        <p:cxnSp>
          <p:nvCxnSpPr>
            <p:cNvPr id="25" name="Connettore curvo 24">
              <a:extLst>
                <a:ext uri="{FF2B5EF4-FFF2-40B4-BE49-F238E27FC236}">
                  <a16:creationId xmlns:a16="http://schemas.microsoft.com/office/drawing/2014/main" id="{172A031D-6407-D67B-B79A-967D4140834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989299" y="1181330"/>
              <a:ext cx="858554" cy="494351"/>
            </a:xfrm>
            <a:prstGeom prst="curvedConnector3">
              <a:avLst/>
            </a:prstGeom>
            <a:ln w="57150">
              <a:solidFill>
                <a:srgbClr val="FF3399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curvo 25">
              <a:extLst>
                <a:ext uri="{FF2B5EF4-FFF2-40B4-BE49-F238E27FC236}">
                  <a16:creationId xmlns:a16="http://schemas.microsoft.com/office/drawing/2014/main" id="{67DDC8D3-C5D6-23B8-10D9-A2764BF4C322}"/>
                </a:ext>
              </a:extLst>
            </p:cNvPr>
            <p:cNvCxnSpPr/>
            <p:nvPr/>
          </p:nvCxnSpPr>
          <p:spPr>
            <a:xfrm flipV="1">
              <a:off x="7539787" y="1338943"/>
              <a:ext cx="1513314" cy="805543"/>
            </a:xfrm>
            <a:prstGeom prst="curvedConnector3">
              <a:avLst/>
            </a:prstGeom>
            <a:ln w="57150">
              <a:solidFill>
                <a:srgbClr val="FF3399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curvo 26">
              <a:extLst>
                <a:ext uri="{FF2B5EF4-FFF2-40B4-BE49-F238E27FC236}">
                  <a16:creationId xmlns:a16="http://schemas.microsoft.com/office/drawing/2014/main" id="{9F6CEABD-0116-9A72-70B8-407350C4128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201913" y="553429"/>
              <a:ext cx="1240747" cy="907725"/>
            </a:xfrm>
            <a:prstGeom prst="curvedConnector3">
              <a:avLst/>
            </a:prstGeom>
            <a:ln w="57150">
              <a:solidFill>
                <a:srgbClr val="FF3399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E68225DB-0205-95A1-A399-4865261305D5}"/>
                </a:ext>
              </a:extLst>
            </p:cNvPr>
            <p:cNvSpPr txBox="1"/>
            <p:nvPr/>
          </p:nvSpPr>
          <p:spPr>
            <a:xfrm rot="2402604">
              <a:off x="7006101" y="854879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ln>
                    <a:solidFill>
                      <a:srgbClr val="FF3399"/>
                    </a:solidFill>
                  </a:ln>
                  <a:solidFill>
                    <a:srgbClr val="FF3399"/>
                  </a:solidFill>
                </a:rPr>
                <a:t>Radiative budget</a:t>
              </a:r>
              <a:endParaRPr lang="en-GB" dirty="0">
                <a:ln>
                  <a:solidFill>
                    <a:srgbClr val="FF3399"/>
                  </a:solidFill>
                </a:ln>
                <a:solidFill>
                  <a:srgbClr val="FF3399"/>
                </a:solidFill>
              </a:endParaRPr>
            </a:p>
          </p:txBody>
        </p:sp>
      </p:grpSp>
      <p:sp>
        <p:nvSpPr>
          <p:cNvPr id="42" name="Freccia in su 41">
            <a:extLst>
              <a:ext uri="{FF2B5EF4-FFF2-40B4-BE49-F238E27FC236}">
                <a16:creationId xmlns:a16="http://schemas.microsoft.com/office/drawing/2014/main" id="{EB18F5B4-5DE0-4FBA-4303-D1CE5BAD3ACD}"/>
              </a:ext>
            </a:extLst>
          </p:cNvPr>
          <p:cNvSpPr/>
          <p:nvPr/>
        </p:nvSpPr>
        <p:spPr>
          <a:xfrm rot="10800000">
            <a:off x="7118348" y="4383569"/>
            <a:ext cx="202232" cy="697152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Freccia in su 47">
            <a:extLst>
              <a:ext uri="{FF2B5EF4-FFF2-40B4-BE49-F238E27FC236}">
                <a16:creationId xmlns:a16="http://schemas.microsoft.com/office/drawing/2014/main" id="{EA70A377-12F9-6EDB-89AC-2FBA549D768A}"/>
              </a:ext>
            </a:extLst>
          </p:cNvPr>
          <p:cNvSpPr/>
          <p:nvPr/>
        </p:nvSpPr>
        <p:spPr>
          <a:xfrm>
            <a:off x="7463520" y="4366088"/>
            <a:ext cx="202232" cy="697152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49166B14-41C4-6149-E689-EFE49B30F8A9}"/>
              </a:ext>
            </a:extLst>
          </p:cNvPr>
          <p:cNvSpPr txBox="1"/>
          <p:nvPr/>
        </p:nvSpPr>
        <p:spPr>
          <a:xfrm>
            <a:off x="6727227" y="5441818"/>
            <a:ext cx="2004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FF00"/>
                </a:solidFill>
              </a:rPr>
              <a:t>Turbulent</a:t>
            </a:r>
            <a:r>
              <a:rPr lang="it-IT" dirty="0">
                <a:solidFill>
                  <a:srgbClr val="FFFF00"/>
                </a:solidFill>
              </a:rPr>
              <a:t> </a:t>
            </a:r>
            <a:r>
              <a:rPr lang="it-IT" dirty="0" err="1">
                <a:solidFill>
                  <a:srgbClr val="FFFF00"/>
                </a:solidFill>
              </a:rPr>
              <a:t>fluxes</a:t>
            </a:r>
            <a:endParaRPr lang="it-IT" dirty="0">
              <a:solidFill>
                <a:srgbClr val="FFFF00"/>
              </a:solidFill>
            </a:endParaRPr>
          </a:p>
          <a:p>
            <a:r>
              <a:rPr lang="it-IT" dirty="0">
                <a:solidFill>
                  <a:srgbClr val="FFFF00"/>
                </a:solidFill>
              </a:rPr>
              <a:t>LHF, SHF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D2262DB-29AD-C971-13C7-6E53F9315E8A}"/>
              </a:ext>
            </a:extLst>
          </p:cNvPr>
          <p:cNvSpPr txBox="1"/>
          <p:nvPr/>
        </p:nvSpPr>
        <p:spPr>
          <a:xfrm>
            <a:off x="10693176" y="4124636"/>
            <a:ext cx="1763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T , </a:t>
            </a:r>
            <a:r>
              <a:rPr lang="it-IT" sz="3200" dirty="0">
                <a:solidFill>
                  <a:srgbClr val="FFC000"/>
                </a:solidFill>
              </a:rPr>
              <a:t>q</a:t>
            </a:r>
            <a:r>
              <a:rPr lang="it-IT" sz="32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air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26E2E92-2B18-52FC-711A-0ECD6E720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17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D967D17-A92D-822A-F282-1554EEB7F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48822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47" grpId="0"/>
      <p:bldP spid="42" grpId="0" animBg="1"/>
      <p:bldP spid="48" grpId="0" animBg="1"/>
      <p:bldP spid="49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FCC94F8-8247-3B0D-F170-13DB2958BE30}"/>
              </a:ext>
            </a:extLst>
          </p:cNvPr>
          <p:cNvSpPr txBox="1"/>
          <p:nvPr/>
        </p:nvSpPr>
        <p:spPr>
          <a:xfrm>
            <a:off x="3491845" y="296292"/>
            <a:ext cx="5118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INTRODUCING THE LOCAL SCALE</a:t>
            </a:r>
            <a:endParaRPr lang="en-GB" sz="2400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6226973-6D85-25C6-B169-B988052B6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1" y="1584104"/>
            <a:ext cx="6265227" cy="319377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ED42254-9140-BD20-3699-51F4067D8EF1}"/>
              </a:ext>
            </a:extLst>
          </p:cNvPr>
          <p:cNvSpPr txBox="1"/>
          <p:nvPr/>
        </p:nvSpPr>
        <p:spPr>
          <a:xfrm>
            <a:off x="8761177" y="6540273"/>
            <a:ext cx="2664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 err="1"/>
              <a:t>Gentemann</a:t>
            </a:r>
            <a:r>
              <a:rPr lang="it-IT" sz="1600" i="1" dirty="0"/>
              <a:t> et al. 2020</a:t>
            </a:r>
            <a:endParaRPr lang="en-GB" sz="1600" i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865FDF3-24AB-4057-E652-08DAB613CD11}"/>
              </a:ext>
            </a:extLst>
          </p:cNvPr>
          <p:cNvSpPr txBox="1"/>
          <p:nvPr/>
        </p:nvSpPr>
        <p:spPr>
          <a:xfrm>
            <a:off x="513184" y="5339016"/>
            <a:ext cx="4833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Correlation</a:t>
            </a:r>
            <a:r>
              <a:rPr lang="en-US" i="1" dirty="0"/>
              <a:t> between </a:t>
            </a:r>
            <a:r>
              <a:rPr lang="en-US" i="1" dirty="0" err="1"/>
              <a:t>QuikScat</a:t>
            </a:r>
            <a:r>
              <a:rPr lang="en-US" i="1" dirty="0"/>
              <a:t> </a:t>
            </a:r>
            <a:r>
              <a:rPr lang="en-US" b="1" i="1" dirty="0"/>
              <a:t>wind speed </a:t>
            </a:r>
            <a:r>
              <a:rPr lang="en-US" i="1" dirty="0"/>
              <a:t>and NOAA Optimum Interpolated </a:t>
            </a:r>
            <a:r>
              <a:rPr lang="en-US" b="1" i="1" dirty="0"/>
              <a:t>SST</a:t>
            </a:r>
            <a:r>
              <a:rPr lang="en-US" i="1" dirty="0"/>
              <a:t> using daily, 25-km-gridded data from 2000–2009.</a:t>
            </a:r>
            <a:endParaRPr lang="it-IT" i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802E1AF-D21B-1883-B9BA-CCEDAFB2137E}"/>
              </a:ext>
            </a:extLst>
          </p:cNvPr>
          <p:cNvSpPr txBox="1"/>
          <p:nvPr/>
        </p:nvSpPr>
        <p:spPr>
          <a:xfrm>
            <a:off x="7109927" y="5348748"/>
            <a:ext cx="4243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Same, but for 1000km </a:t>
            </a:r>
            <a:r>
              <a:rPr lang="en-US" b="1" i="1" dirty="0"/>
              <a:t>high-pass filtered </a:t>
            </a:r>
            <a:r>
              <a:rPr lang="en-US" i="1" dirty="0"/>
              <a:t>data: notice the thorough change of correlation signs.</a:t>
            </a:r>
            <a:endParaRPr lang="it-IT" i="1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D4852E1-3BEC-BAD1-3717-C066F486C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534" y="1319098"/>
            <a:ext cx="6658466" cy="3546748"/>
          </a:xfrm>
          <a:prstGeom prst="rect">
            <a:avLst/>
          </a:prstGeom>
        </p:spPr>
      </p:pic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89B0C0A-7EDF-B3E8-45B5-1B583B829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18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EA2C73A-20C8-D518-D356-4C427890C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4186820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91BBFFEF-C9AE-D0ED-434A-DE913A3D6E25}"/>
              </a:ext>
            </a:extLst>
          </p:cNvPr>
          <p:cNvSpPr txBox="1"/>
          <p:nvPr/>
        </p:nvSpPr>
        <p:spPr>
          <a:xfrm>
            <a:off x="721568" y="789231"/>
            <a:ext cx="537443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Aptos SemiBold" panose="020F0502020204030204" pitchFamily="34" charset="0"/>
              </a:rPr>
              <a:t>The EUREC4A - ATOMIC </a:t>
            </a:r>
            <a:r>
              <a:rPr lang="it-IT" sz="2400" b="1" dirty="0" err="1">
                <a:latin typeface="Aptos SemiBold" panose="020F0502020204030204" pitchFamily="34" charset="0"/>
              </a:rPr>
              <a:t>campaign</a:t>
            </a:r>
            <a:r>
              <a:rPr lang="it-IT" sz="2400" b="1" dirty="0">
                <a:latin typeface="Aptos SemiBold" panose="020F0502020204030204" pitchFamily="34" charset="0"/>
              </a:rPr>
              <a:t>      </a:t>
            </a:r>
            <a:r>
              <a:rPr lang="it-IT" sz="1400" b="1" i="1" dirty="0">
                <a:latin typeface="Aptos SemiBold" panose="020F0502020204030204" pitchFamily="34" charset="0"/>
              </a:rPr>
              <a:t>Stevens et al 2021</a:t>
            </a:r>
            <a:endParaRPr lang="it-IT" sz="2400" b="1" i="1" dirty="0">
              <a:latin typeface="Aptos SemiBold" panose="020F0502020204030204" pitchFamily="34" charset="0"/>
            </a:endParaRPr>
          </a:p>
          <a:p>
            <a:endParaRPr lang="it-IT" sz="1600" b="1" dirty="0">
              <a:latin typeface="Aptos SemiBold" panose="020F0502020204030204" pitchFamily="34" charset="0"/>
            </a:endParaRPr>
          </a:p>
          <a:p>
            <a:r>
              <a:rPr lang="it-IT" sz="1600" b="1" dirty="0">
                <a:latin typeface="Aptos SemiBold" panose="020F0502020204030204" pitchFamily="34" charset="0"/>
              </a:rPr>
              <a:t>Investigate small scale air-</a:t>
            </a:r>
            <a:r>
              <a:rPr lang="it-IT" sz="1600" b="1" dirty="0" err="1">
                <a:latin typeface="Aptos SemiBold" panose="020F0502020204030204" pitchFamily="34" charset="0"/>
              </a:rPr>
              <a:t>sea</a:t>
            </a:r>
            <a:r>
              <a:rPr lang="it-IT" sz="1600" b="1" dirty="0">
                <a:latin typeface="Aptos SemiBold" panose="020F0502020204030204" pitchFamily="34" charset="0"/>
              </a:rPr>
              <a:t> </a:t>
            </a:r>
            <a:r>
              <a:rPr lang="it-IT" sz="1600" b="1" dirty="0" err="1">
                <a:latin typeface="Aptos SemiBold" panose="020F0502020204030204" pitchFamily="34" charset="0"/>
              </a:rPr>
              <a:t>coupling</a:t>
            </a:r>
            <a:r>
              <a:rPr lang="it-IT" sz="1600" b="1" dirty="0">
                <a:latin typeface="Aptos SemiBold" panose="020F0502020204030204" pitchFamily="34" charset="0"/>
              </a:rPr>
              <a:t> and cloud-</a:t>
            </a:r>
            <a:r>
              <a:rPr lang="it-IT" sz="1600" b="1" dirty="0" err="1">
                <a:latin typeface="Aptos SemiBold" panose="020F0502020204030204" pitchFamily="34" charset="0"/>
              </a:rPr>
              <a:t>convection</a:t>
            </a:r>
            <a:r>
              <a:rPr lang="it-IT" sz="1600" b="1" dirty="0">
                <a:latin typeface="Aptos SemiBold" panose="020F0502020204030204" pitchFamily="34" charset="0"/>
              </a:rPr>
              <a:t> feedbacks</a:t>
            </a:r>
          </a:p>
        </p:txBody>
      </p:sp>
      <p:pic>
        <p:nvPicPr>
          <p:cNvPr id="5" name="Immagine 4" descr="Immagine che contiene testo, mappa, diagramma, schermata&#10;&#10;Descrizione generata automaticamente">
            <a:extLst>
              <a:ext uri="{FF2B5EF4-FFF2-40B4-BE49-F238E27FC236}">
                <a16:creationId xmlns:a16="http://schemas.microsoft.com/office/drawing/2014/main" id="{FC96B97B-EC4A-8C20-5DD7-7BEBC0F11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64" y="0"/>
            <a:ext cx="6609065" cy="6297316"/>
          </a:xfrm>
          <a:prstGeom prst="rect">
            <a:avLst/>
          </a:prstGeom>
        </p:spPr>
      </p:pic>
      <p:pic>
        <p:nvPicPr>
          <p:cNvPr id="7" name="Immagine 6" descr="Immagine che contiene veicolo, aeromobile, trasporto, aeroplano&#10;&#10;Descrizione generata automaticamente">
            <a:extLst>
              <a:ext uri="{FF2B5EF4-FFF2-40B4-BE49-F238E27FC236}">
                <a16:creationId xmlns:a16="http://schemas.microsoft.com/office/drawing/2014/main" id="{6C0B71BE-8351-170C-1AC9-8B42C9DA5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0410"/>
            <a:ext cx="5620664" cy="2936797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B742277-8F07-FC0C-7CAC-CCA790FE3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19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97FDB810-3464-43E9-5E9C-49883B85B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635010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09662-42FC-570C-7870-20D5F30E2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088025E6-0908-B7F6-6F2C-4E915B56C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1" y="1584104"/>
            <a:ext cx="6265227" cy="319377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3D747D2-F395-5D3C-6237-2057113AA13C}"/>
              </a:ext>
            </a:extLst>
          </p:cNvPr>
          <p:cNvSpPr txBox="1"/>
          <p:nvPr/>
        </p:nvSpPr>
        <p:spPr>
          <a:xfrm>
            <a:off x="8761177" y="6540273"/>
            <a:ext cx="2664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 err="1"/>
              <a:t>Gentemann</a:t>
            </a:r>
            <a:r>
              <a:rPr lang="it-IT" sz="1600" i="1" dirty="0"/>
              <a:t> et al. 2020</a:t>
            </a:r>
            <a:endParaRPr lang="en-GB" sz="1600" i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D9AAF7-38E6-24F9-A559-3C9A47A614C5}"/>
              </a:ext>
            </a:extLst>
          </p:cNvPr>
          <p:cNvSpPr txBox="1"/>
          <p:nvPr/>
        </p:nvSpPr>
        <p:spPr>
          <a:xfrm>
            <a:off x="513184" y="5339016"/>
            <a:ext cx="4833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Correlation</a:t>
            </a:r>
            <a:r>
              <a:rPr lang="en-US" i="1" dirty="0"/>
              <a:t> between </a:t>
            </a:r>
            <a:r>
              <a:rPr lang="en-US" i="1" dirty="0" err="1"/>
              <a:t>QuikScat</a:t>
            </a:r>
            <a:r>
              <a:rPr lang="en-US" i="1" dirty="0"/>
              <a:t> </a:t>
            </a:r>
            <a:r>
              <a:rPr lang="en-US" b="1" i="1" dirty="0"/>
              <a:t>wind speed </a:t>
            </a:r>
            <a:r>
              <a:rPr lang="en-US" i="1" dirty="0"/>
              <a:t>and NOAA Optimum Interpolated </a:t>
            </a:r>
            <a:r>
              <a:rPr lang="en-US" b="1" i="1" dirty="0"/>
              <a:t>SST</a:t>
            </a:r>
            <a:r>
              <a:rPr lang="en-US" i="1" dirty="0"/>
              <a:t> using daily, 25-km-gridded data from 2000–2009.</a:t>
            </a:r>
            <a:endParaRPr lang="it-IT" i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D81BA02-007D-9E7E-A765-E7F097114316}"/>
              </a:ext>
            </a:extLst>
          </p:cNvPr>
          <p:cNvSpPr txBox="1"/>
          <p:nvPr/>
        </p:nvSpPr>
        <p:spPr>
          <a:xfrm>
            <a:off x="7109927" y="5348748"/>
            <a:ext cx="4243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Same, but for 1000km </a:t>
            </a:r>
            <a:r>
              <a:rPr lang="en-US" b="1" i="1" dirty="0"/>
              <a:t>high-pass filtered </a:t>
            </a:r>
            <a:r>
              <a:rPr lang="en-US" i="1" dirty="0"/>
              <a:t>data: notice the thorough change of correlation signs.</a:t>
            </a:r>
            <a:endParaRPr lang="it-IT" i="1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A1F74D1-1B0C-D51F-7469-2A84C8A25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534" y="1319098"/>
            <a:ext cx="6658466" cy="3546748"/>
          </a:xfrm>
          <a:prstGeom prst="rect">
            <a:avLst/>
          </a:prstGeom>
        </p:spPr>
      </p:pic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9F1A71D-0E02-5C9B-7516-128A4876F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2C40EAC-0A35-08D5-2B42-0A3969BF9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28A55A2-4CD6-30CA-725C-158F535CC16E}"/>
              </a:ext>
            </a:extLst>
          </p:cNvPr>
          <p:cNvSpPr txBox="1"/>
          <p:nvPr/>
        </p:nvSpPr>
        <p:spPr>
          <a:xfrm>
            <a:off x="3468773" y="169586"/>
            <a:ext cx="5254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err="1"/>
              <a:t>Introducing</a:t>
            </a:r>
            <a:r>
              <a:rPr lang="it-IT" sz="2400" b="1" dirty="0"/>
              <a:t> the </a:t>
            </a:r>
            <a:r>
              <a:rPr lang="it-IT" sz="2400" b="1" dirty="0" err="1"/>
              <a:t>local</a:t>
            </a:r>
            <a:r>
              <a:rPr lang="it-IT" sz="2400" b="1" dirty="0"/>
              <a:t> scale </a:t>
            </a:r>
            <a:r>
              <a:rPr lang="it-IT" sz="2400" b="1" dirty="0" err="1"/>
              <a:t>effects</a:t>
            </a:r>
            <a:endParaRPr lang="it-IT" b="1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273A90AB-5558-A582-79E7-0C3031025E98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76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A9E9C119-8A7C-710F-25E2-00B9476EE029}"/>
              </a:ext>
            </a:extLst>
          </p:cNvPr>
          <p:cNvSpPr txBox="1"/>
          <p:nvPr/>
        </p:nvSpPr>
        <p:spPr>
          <a:xfrm>
            <a:off x="428056" y="863921"/>
            <a:ext cx="5580857" cy="5381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CORE QUESTION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 what is the impact of mesoscale SST variability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on the </a:t>
            </a:r>
            <a:r>
              <a:rPr lang="en-US" u="sng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atmospheric fields </a:t>
            </a: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and </a:t>
            </a:r>
            <a:r>
              <a:rPr lang="en-US" u="sng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surface fluxes</a:t>
            </a: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?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marL="2057400" lvl="5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       </a:t>
            </a:r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HOW?</a:t>
            </a: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STATISTICAL ANALYSES ON DAILY AVERAGES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Response of air column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Sensitivity of HFs to SST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Analysis of LHF spatial variance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35B6D0F-5DB6-5C76-FB2B-553B802BC324}"/>
              </a:ext>
            </a:extLst>
          </p:cNvPr>
          <p:cNvSpPr txBox="1"/>
          <p:nvPr/>
        </p:nvSpPr>
        <p:spPr>
          <a:xfrm>
            <a:off x="6843861" y="1598014"/>
            <a:ext cx="5285793" cy="42780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1600" dirty="0" err="1"/>
              <a:t>Simulation</a:t>
            </a:r>
            <a:r>
              <a:rPr lang="it-IT" sz="1600" dirty="0"/>
              <a:t> </a:t>
            </a:r>
            <a:r>
              <a:rPr lang="it-IT" sz="1600" dirty="0" err="1"/>
              <a:t>characteristics</a:t>
            </a:r>
            <a:r>
              <a:rPr lang="it-IT" sz="1600" dirty="0"/>
              <a:t>: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/>
              <a:t>Ocean: CROCO, 1km, 4yr spin-up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 err="1"/>
              <a:t>Atmosphere</a:t>
            </a:r>
            <a:r>
              <a:rPr lang="it-IT" sz="1600" dirty="0"/>
              <a:t>: WRF v4.2 , 2km, 1-month spin up:</a:t>
            </a:r>
          </a:p>
          <a:p>
            <a:pPr>
              <a:spcAft>
                <a:spcPts val="600"/>
              </a:spcAft>
            </a:pPr>
            <a:r>
              <a:rPr lang="en-GB" sz="1600" dirty="0"/>
              <a:t>Nested into a larger domain, forced with hourly ERA5 outputs, downscaled onto a 6km intermediate buffer grid</a:t>
            </a:r>
            <a:endParaRPr lang="it-IT" sz="1600" dirty="0"/>
          </a:p>
          <a:p>
            <a:pPr>
              <a:spcAft>
                <a:spcPts val="600"/>
              </a:spcAft>
            </a:pPr>
            <a:endParaRPr lang="it-IT" sz="1600" dirty="0"/>
          </a:p>
          <a:p>
            <a:pPr>
              <a:spcAft>
                <a:spcPts val="600"/>
              </a:spcAft>
            </a:pPr>
            <a:r>
              <a:rPr lang="it-IT" sz="1600" b="1" dirty="0"/>
              <a:t>COUPLING</a:t>
            </a:r>
            <a:r>
              <a:rPr lang="it-IT" sz="1600" dirty="0"/>
              <a:t>: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/>
              <a:t>OASIS3-MCT </a:t>
            </a:r>
            <a:r>
              <a:rPr lang="it-IT" sz="1600" dirty="0" err="1"/>
              <a:t>coupler</a:t>
            </a:r>
            <a:endParaRPr lang="it-IT" sz="1600" dirty="0"/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1600" dirty="0"/>
              <a:t>WRF </a:t>
            </a:r>
            <a:r>
              <a:rPr lang="en-US" sz="1600" dirty="0">
                <a:sym typeface="Wingdings" panose="05000000000000000000" pitchFamily="2" charset="2"/>
              </a:rPr>
              <a:t> CROCO:</a:t>
            </a:r>
            <a:r>
              <a:rPr lang="en-US" sz="1600" dirty="0"/>
              <a:t> hourly means of momentum and heat fluxes 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1600" dirty="0"/>
              <a:t>CROCO </a:t>
            </a:r>
            <a:r>
              <a:rPr lang="en-US" sz="1600" dirty="0">
                <a:sym typeface="Wingdings" panose="05000000000000000000" pitchFamily="2" charset="2"/>
              </a:rPr>
              <a:t> WRF:</a:t>
            </a:r>
            <a:r>
              <a:rPr lang="en-US" sz="1600" dirty="0"/>
              <a:t> SST-related heat fluxes and stress modifications by surface currents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it-IT" sz="1200" dirty="0" err="1"/>
              <a:t>Details</a:t>
            </a:r>
            <a:r>
              <a:rPr lang="it-IT" sz="1200" dirty="0"/>
              <a:t> in </a:t>
            </a:r>
            <a:r>
              <a:rPr lang="it-IT" sz="1200" i="1" dirty="0" err="1"/>
              <a:t>Conejero</a:t>
            </a:r>
            <a:r>
              <a:rPr lang="it-IT" sz="1200" i="1" dirty="0"/>
              <a:t> et al. 2024</a:t>
            </a: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0C9B232A-EDD5-7161-127A-0527FE15BE69}"/>
              </a:ext>
            </a:extLst>
          </p:cNvPr>
          <p:cNvGrpSpPr/>
          <p:nvPr/>
        </p:nvGrpSpPr>
        <p:grpSpPr>
          <a:xfrm>
            <a:off x="-595604" y="-3082944"/>
            <a:ext cx="7283320" cy="6611163"/>
            <a:chOff x="-369368" y="-2682709"/>
            <a:chExt cx="7283320" cy="6611163"/>
          </a:xfrm>
        </p:grpSpPr>
        <p:sp>
          <p:nvSpPr>
            <p:cNvPr id="3" name="Cerchio vuoto 2">
              <a:extLst>
                <a:ext uri="{FF2B5EF4-FFF2-40B4-BE49-F238E27FC236}">
                  <a16:creationId xmlns:a16="http://schemas.microsoft.com/office/drawing/2014/main" id="{F285A9C2-F5D6-D65A-BD32-29A3552C4FBD}"/>
                </a:ext>
              </a:extLst>
            </p:cNvPr>
            <p:cNvSpPr/>
            <p:nvPr/>
          </p:nvSpPr>
          <p:spPr>
            <a:xfrm>
              <a:off x="-369368" y="-2682708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1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1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10" name="Cerchio vuoto 9">
              <a:extLst>
                <a:ext uri="{FF2B5EF4-FFF2-40B4-BE49-F238E27FC236}">
                  <a16:creationId xmlns:a16="http://schemas.microsoft.com/office/drawing/2014/main" id="{4A5F6960-0930-2CFA-857F-4F5FB2DC2660}"/>
                </a:ext>
              </a:extLst>
            </p:cNvPr>
            <p:cNvSpPr/>
            <p:nvPr/>
          </p:nvSpPr>
          <p:spPr>
            <a:xfrm rot="1043383">
              <a:off x="-231742" y="-2682709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6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6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12" name="Cerchio vuoto 11">
              <a:extLst>
                <a:ext uri="{FF2B5EF4-FFF2-40B4-BE49-F238E27FC236}">
                  <a16:creationId xmlns:a16="http://schemas.microsoft.com/office/drawing/2014/main" id="{0EC118F8-5E82-717D-5F8B-6F472095D3D1}"/>
                </a:ext>
              </a:extLst>
            </p:cNvPr>
            <p:cNvSpPr/>
            <p:nvPr/>
          </p:nvSpPr>
          <p:spPr>
            <a:xfrm rot="1180751">
              <a:off x="-79342" y="-2530309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C911ED2-D966-AB76-3025-A4BBCFE03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20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3512A712-0CA3-62CB-A3C1-540B6D104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665758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DDAEB9-E949-FAAC-DE7A-EB80F8077DBB}"/>
              </a:ext>
            </a:extLst>
          </p:cNvPr>
          <p:cNvSpPr txBox="1"/>
          <p:nvPr/>
        </p:nvSpPr>
        <p:spPr>
          <a:xfrm>
            <a:off x="897866" y="4745407"/>
            <a:ext cx="3770269" cy="923330"/>
          </a:xfrm>
          <a:prstGeom prst="rect">
            <a:avLst/>
          </a:prstGeom>
          <a:noFill/>
          <a:ln w="38100">
            <a:solidFill>
              <a:srgbClr val="FF33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STATISTICAL SIGNIFICANCE: </a:t>
            </a:r>
            <a:r>
              <a:rPr lang="it-IT" b="1" dirty="0" err="1"/>
              <a:t>subsampling</a:t>
            </a:r>
            <a:r>
              <a:rPr lang="it-IT" b="1" dirty="0"/>
              <a:t> </a:t>
            </a:r>
            <a:r>
              <a:rPr lang="it-IT" b="1" dirty="0" err="1"/>
              <a:t>according</a:t>
            </a:r>
            <a:r>
              <a:rPr lang="it-IT" b="1" dirty="0"/>
              <a:t> to </a:t>
            </a:r>
            <a:r>
              <a:rPr lang="it-IT" b="1" dirty="0" err="1"/>
              <a:t>autorrelation</a:t>
            </a:r>
            <a:r>
              <a:rPr lang="it-IT" b="1" dirty="0"/>
              <a:t> </a:t>
            </a:r>
            <a:r>
              <a:rPr lang="it-IT" b="1" dirty="0" err="1"/>
              <a:t>lengthscales</a:t>
            </a:r>
            <a:endParaRPr lang="it-IT" b="1" dirty="0"/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CB6FD4FC-D198-655B-01BD-F7B923191F4C}"/>
              </a:ext>
            </a:extLst>
          </p:cNvPr>
          <p:cNvGrpSpPr/>
          <p:nvPr/>
        </p:nvGrpSpPr>
        <p:grpSpPr>
          <a:xfrm>
            <a:off x="364702" y="2922850"/>
            <a:ext cx="5059296" cy="3955448"/>
            <a:chOff x="231268" y="3183992"/>
            <a:chExt cx="5059296" cy="3955448"/>
          </a:xfrm>
        </p:grpSpPr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A6C233A2-E998-FA42-576F-685F5FF5E92E}"/>
                </a:ext>
              </a:extLst>
            </p:cNvPr>
            <p:cNvGrpSpPr/>
            <p:nvPr/>
          </p:nvGrpSpPr>
          <p:grpSpPr>
            <a:xfrm>
              <a:off x="231268" y="3183992"/>
              <a:ext cx="5059296" cy="3246399"/>
              <a:chOff x="231268" y="3183992"/>
              <a:chExt cx="5059296" cy="3246399"/>
            </a:xfrm>
          </p:grpSpPr>
          <p:grpSp>
            <p:nvGrpSpPr>
              <p:cNvPr id="22" name="Gruppo 21">
                <a:extLst>
                  <a:ext uri="{FF2B5EF4-FFF2-40B4-BE49-F238E27FC236}">
                    <a16:creationId xmlns:a16="http://schemas.microsoft.com/office/drawing/2014/main" id="{04422EDC-1C94-BE4D-C0EE-77E246F97D30}"/>
                  </a:ext>
                </a:extLst>
              </p:cNvPr>
              <p:cNvGrpSpPr/>
              <p:nvPr/>
            </p:nvGrpSpPr>
            <p:grpSpPr>
              <a:xfrm>
                <a:off x="231268" y="3183992"/>
                <a:ext cx="5059296" cy="3246399"/>
                <a:chOff x="231268" y="3183992"/>
                <a:chExt cx="5059296" cy="3246399"/>
              </a:xfrm>
            </p:grpSpPr>
            <p:pic>
              <p:nvPicPr>
                <p:cNvPr id="10" name="Immagine 9">
                  <a:extLst>
                    <a:ext uri="{FF2B5EF4-FFF2-40B4-BE49-F238E27FC236}">
                      <a16:creationId xmlns:a16="http://schemas.microsoft.com/office/drawing/2014/main" id="{0725BC10-CA47-331C-D889-25CCB05D77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6904" y="3480608"/>
                  <a:ext cx="4902245" cy="2936453"/>
                </a:xfrm>
                <a:prstGeom prst="rect">
                  <a:avLst/>
                </a:prstGeom>
              </p:spPr>
            </p:pic>
            <p:cxnSp>
              <p:nvCxnSpPr>
                <p:cNvPr id="27" name="Connettore 2 26">
                  <a:extLst>
                    <a:ext uri="{FF2B5EF4-FFF2-40B4-BE49-F238E27FC236}">
                      <a16:creationId xmlns:a16="http://schemas.microsoft.com/office/drawing/2014/main" id="{48A89D09-5D88-4BB3-71CD-10109F5C59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1268" y="5898668"/>
                  <a:ext cx="5059296" cy="0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nettore 2 28">
                  <a:extLst>
                    <a:ext uri="{FF2B5EF4-FFF2-40B4-BE49-F238E27FC236}">
                      <a16:creationId xmlns:a16="http://schemas.microsoft.com/office/drawing/2014/main" id="{9A6B5C1A-47F9-AA59-8BB2-EA0D1E4E1F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66176" y="3183992"/>
                  <a:ext cx="0" cy="3246399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Connettore 2 6">
                <a:extLst>
                  <a:ext uri="{FF2B5EF4-FFF2-40B4-BE49-F238E27FC236}">
                    <a16:creationId xmlns:a16="http://schemas.microsoft.com/office/drawing/2014/main" id="{3AC80F0B-F6B1-60D6-EB3D-B41ADAA1EBEC}"/>
                  </a:ext>
                </a:extLst>
              </p:cNvPr>
              <p:cNvCxnSpPr/>
              <p:nvPr/>
            </p:nvCxnSpPr>
            <p:spPr>
              <a:xfrm>
                <a:off x="2150158" y="4807191"/>
                <a:ext cx="105562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/>
                  <p:nvPr/>
                </p:nvSpPr>
                <p:spPr>
                  <a:xfrm>
                    <a:off x="2649567" y="4714624"/>
                    <a:ext cx="421279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9567" y="4714624"/>
                    <a:ext cx="421279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0D84056D-0D88-C062-1B05-BE57B8BF04F9}"/>
                </a:ext>
              </a:extLst>
            </p:cNvPr>
            <p:cNvCxnSpPr/>
            <p:nvPr/>
          </p:nvCxnSpPr>
          <p:spPr>
            <a:xfrm>
              <a:off x="677732" y="5712311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272D09A1-144E-C014-FF36-3E6A27780883}"/>
                </a:ext>
              </a:extLst>
            </p:cNvPr>
            <p:cNvCxnSpPr/>
            <p:nvPr/>
          </p:nvCxnSpPr>
          <p:spPr>
            <a:xfrm>
              <a:off x="4670612" y="5687022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B6E402CA-F4CC-17BB-AE0D-1DF4284882FF}"/>
                </a:ext>
              </a:extLst>
            </p:cNvPr>
            <p:cNvCxnSpPr>
              <a:cxnSpLocks/>
            </p:cNvCxnSpPr>
            <p:nvPr/>
          </p:nvCxnSpPr>
          <p:spPr>
            <a:xfrm>
              <a:off x="677732" y="6642037"/>
              <a:ext cx="399288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/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4348" r="-2608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49B0DD2-F183-EFAE-67C4-15AB551F1708}"/>
              </a:ext>
            </a:extLst>
          </p:cNvPr>
          <p:cNvSpPr txBox="1"/>
          <p:nvPr/>
        </p:nvSpPr>
        <p:spPr>
          <a:xfrm>
            <a:off x="4312371" y="102331"/>
            <a:ext cx="429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METHODS  -  a first </a:t>
            </a:r>
            <a:r>
              <a:rPr lang="it-IT" sz="2400" b="1" dirty="0" err="1"/>
              <a:t>glimpse</a:t>
            </a:r>
            <a:endParaRPr lang="it-IT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9460DBD-F4E2-9ED1-FFF2-9176B0D24799}"/>
              </a:ext>
            </a:extLst>
          </p:cNvPr>
          <p:cNvSpPr txBox="1"/>
          <p:nvPr/>
        </p:nvSpPr>
        <p:spPr>
          <a:xfrm>
            <a:off x="83977" y="712236"/>
            <a:ext cx="588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 </a:t>
            </a:r>
            <a:r>
              <a:rPr lang="it-IT" sz="2400" b="1" dirty="0" err="1"/>
              <a:t>Anomalies</a:t>
            </a:r>
            <a:r>
              <a:rPr lang="it-IT" sz="2400" b="1" dirty="0"/>
              <a:t> == high-pass </a:t>
            </a:r>
            <a:r>
              <a:rPr lang="it-IT" sz="2400" b="1" dirty="0" err="1"/>
              <a:t>filtered</a:t>
            </a:r>
            <a:r>
              <a:rPr lang="it-IT" sz="2400" b="1" dirty="0"/>
              <a:t> data </a:t>
            </a:r>
            <a:endParaRPr lang="it-IT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04E2DE-7543-B457-4B18-522EA1837E06}"/>
                  </a:ext>
                </a:extLst>
              </p:cNvPr>
              <p:cNvSpPr txBox="1"/>
              <p:nvPr/>
            </p:nvSpPr>
            <p:spPr>
              <a:xfrm>
                <a:off x="364702" y="1422586"/>
                <a:ext cx="1950790" cy="310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−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04E2DE-7543-B457-4B18-522EA1837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02" y="1422586"/>
                <a:ext cx="1950790" cy="310213"/>
              </a:xfrm>
              <a:prstGeom prst="rect">
                <a:avLst/>
              </a:prstGeom>
              <a:blipFill>
                <a:blip r:embed="rId6"/>
                <a:stretch>
                  <a:fillRect l="-4375" r="-313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/>
              <p:nvPr/>
            </p:nvSpPr>
            <p:spPr>
              <a:xfrm>
                <a:off x="447869" y="2169194"/>
                <a:ext cx="4795935" cy="730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Where </a:t>
                </a:r>
                <a:r>
                  <a:rPr lang="it-IT" i="1" dirty="0"/>
                  <a:t>G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Gaussian</a:t>
                </a:r>
                <a:r>
                  <a:rPr lang="it-IT" dirty="0"/>
                  <a:t> kernel</a:t>
                </a:r>
              </a:p>
              <a:p>
                <a14:m>
                  <m:oMath xmlns:m="http://schemas.openxmlformats.org/officeDocument/2006/math"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it-IT" dirty="0"/>
                  <a:t> sets the </a:t>
                </a:r>
                <a:r>
                  <a:rPr lang="it-IT" i="1" dirty="0" err="1"/>
                  <a:t>cut</a:t>
                </a:r>
                <a:r>
                  <a:rPr lang="it-IT" i="1" dirty="0"/>
                  <a:t>-off </a:t>
                </a:r>
                <a:r>
                  <a:rPr lang="it-IT" dirty="0" err="1"/>
                  <a:t>length</a:t>
                </a:r>
                <a:r>
                  <a:rPr lang="it-IT" dirty="0"/>
                  <a:t> (</a:t>
                </a:r>
                <a:r>
                  <a:rPr lang="it-IT" b="1" dirty="0"/>
                  <a:t>150km – 200km</a:t>
                </a:r>
                <a:r>
                  <a:rPr lang="it-IT" dirty="0"/>
                  <a:t>)</a:t>
                </a: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9" y="2169194"/>
                <a:ext cx="4795935" cy="730136"/>
              </a:xfrm>
              <a:prstGeom prst="rect">
                <a:avLst/>
              </a:prstGeom>
              <a:blipFill>
                <a:blip r:embed="rId7"/>
                <a:stretch>
                  <a:fillRect l="-1017" t="-4167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/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/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/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Immagine 25">
            <a:extLst>
              <a:ext uri="{FF2B5EF4-FFF2-40B4-BE49-F238E27FC236}">
                <a16:creationId xmlns:a16="http://schemas.microsoft.com/office/drawing/2014/main" id="{8615826F-BB53-1F00-550F-A25A60AC78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41874" y="1191583"/>
            <a:ext cx="3223745" cy="830705"/>
          </a:xfrm>
          <a:prstGeom prst="rect">
            <a:avLst/>
          </a:prstGeom>
        </p:spPr>
      </p:pic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F37E06AE-54BF-ED38-F2F1-AFDD23FD1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21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7D07543A-57FC-36B5-C506-67307E904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533407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DDAEB9-E949-FAAC-DE7A-EB80F8077DBB}"/>
              </a:ext>
            </a:extLst>
          </p:cNvPr>
          <p:cNvSpPr txBox="1"/>
          <p:nvPr/>
        </p:nvSpPr>
        <p:spPr>
          <a:xfrm>
            <a:off x="897866" y="4745407"/>
            <a:ext cx="3770269" cy="923330"/>
          </a:xfrm>
          <a:prstGeom prst="rect">
            <a:avLst/>
          </a:prstGeom>
          <a:noFill/>
          <a:ln w="38100">
            <a:solidFill>
              <a:srgbClr val="FF33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STATISTICAL SIGNIFICANCE: </a:t>
            </a:r>
            <a:r>
              <a:rPr lang="it-IT" b="1" dirty="0" err="1"/>
              <a:t>subsampling</a:t>
            </a:r>
            <a:r>
              <a:rPr lang="it-IT" b="1" dirty="0"/>
              <a:t> </a:t>
            </a:r>
            <a:r>
              <a:rPr lang="it-IT" b="1" dirty="0" err="1"/>
              <a:t>according</a:t>
            </a:r>
            <a:r>
              <a:rPr lang="it-IT" b="1" dirty="0"/>
              <a:t> to </a:t>
            </a:r>
            <a:r>
              <a:rPr lang="it-IT" b="1" dirty="0" err="1"/>
              <a:t>autorrelation</a:t>
            </a:r>
            <a:r>
              <a:rPr lang="it-IT" b="1" dirty="0"/>
              <a:t> </a:t>
            </a:r>
            <a:r>
              <a:rPr lang="it-IT" b="1" dirty="0" err="1"/>
              <a:t>lengthscales</a:t>
            </a:r>
            <a:endParaRPr lang="it-IT" b="1" dirty="0"/>
          </a:p>
        </p:txBody>
      </p:sp>
      <p:pic>
        <p:nvPicPr>
          <p:cNvPr id="9" name="Immagine 8" descr="Immagine che contiene mappa, testo, schermata&#10;&#10;Descrizione generata automaticamente">
            <a:extLst>
              <a:ext uri="{FF2B5EF4-FFF2-40B4-BE49-F238E27FC236}">
                <a16:creationId xmlns:a16="http://schemas.microsoft.com/office/drawing/2014/main" id="{1592B2F2-1667-7A56-B959-956AB4773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742" y="967181"/>
            <a:ext cx="7833700" cy="5483590"/>
          </a:xfrm>
          <a:prstGeom prst="rect">
            <a:avLst/>
          </a:prstGeom>
        </p:spPr>
      </p:pic>
      <p:grpSp>
        <p:nvGrpSpPr>
          <p:cNvPr id="24" name="Gruppo 23">
            <a:extLst>
              <a:ext uri="{FF2B5EF4-FFF2-40B4-BE49-F238E27FC236}">
                <a16:creationId xmlns:a16="http://schemas.microsoft.com/office/drawing/2014/main" id="{CB6FD4FC-D198-655B-01BD-F7B923191F4C}"/>
              </a:ext>
            </a:extLst>
          </p:cNvPr>
          <p:cNvGrpSpPr/>
          <p:nvPr/>
        </p:nvGrpSpPr>
        <p:grpSpPr>
          <a:xfrm>
            <a:off x="364702" y="2922850"/>
            <a:ext cx="5059296" cy="3955448"/>
            <a:chOff x="231268" y="3183992"/>
            <a:chExt cx="5059296" cy="3955448"/>
          </a:xfrm>
        </p:grpSpPr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A6C233A2-E998-FA42-576F-685F5FF5E92E}"/>
                </a:ext>
              </a:extLst>
            </p:cNvPr>
            <p:cNvGrpSpPr/>
            <p:nvPr/>
          </p:nvGrpSpPr>
          <p:grpSpPr>
            <a:xfrm>
              <a:off x="231268" y="3183992"/>
              <a:ext cx="5059296" cy="3246399"/>
              <a:chOff x="231268" y="3183992"/>
              <a:chExt cx="5059296" cy="3246399"/>
            </a:xfrm>
          </p:grpSpPr>
          <p:grpSp>
            <p:nvGrpSpPr>
              <p:cNvPr id="22" name="Gruppo 21">
                <a:extLst>
                  <a:ext uri="{FF2B5EF4-FFF2-40B4-BE49-F238E27FC236}">
                    <a16:creationId xmlns:a16="http://schemas.microsoft.com/office/drawing/2014/main" id="{04422EDC-1C94-BE4D-C0EE-77E246F97D30}"/>
                  </a:ext>
                </a:extLst>
              </p:cNvPr>
              <p:cNvGrpSpPr/>
              <p:nvPr/>
            </p:nvGrpSpPr>
            <p:grpSpPr>
              <a:xfrm>
                <a:off x="231268" y="3183992"/>
                <a:ext cx="5059296" cy="3246399"/>
                <a:chOff x="231268" y="3183992"/>
                <a:chExt cx="5059296" cy="3246399"/>
              </a:xfrm>
            </p:grpSpPr>
            <p:pic>
              <p:nvPicPr>
                <p:cNvPr id="10" name="Immagine 9">
                  <a:extLst>
                    <a:ext uri="{FF2B5EF4-FFF2-40B4-BE49-F238E27FC236}">
                      <a16:creationId xmlns:a16="http://schemas.microsoft.com/office/drawing/2014/main" id="{0725BC10-CA47-331C-D889-25CCB05D77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6904" y="3480608"/>
                  <a:ext cx="4902245" cy="2936453"/>
                </a:xfrm>
                <a:prstGeom prst="rect">
                  <a:avLst/>
                </a:prstGeom>
              </p:spPr>
            </p:pic>
            <p:cxnSp>
              <p:nvCxnSpPr>
                <p:cNvPr id="27" name="Connettore 2 26">
                  <a:extLst>
                    <a:ext uri="{FF2B5EF4-FFF2-40B4-BE49-F238E27FC236}">
                      <a16:creationId xmlns:a16="http://schemas.microsoft.com/office/drawing/2014/main" id="{48A89D09-5D88-4BB3-71CD-10109F5C59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1268" y="5898668"/>
                  <a:ext cx="5059296" cy="0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nettore 2 28">
                  <a:extLst>
                    <a:ext uri="{FF2B5EF4-FFF2-40B4-BE49-F238E27FC236}">
                      <a16:creationId xmlns:a16="http://schemas.microsoft.com/office/drawing/2014/main" id="{9A6B5C1A-47F9-AA59-8BB2-EA0D1E4E1F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66176" y="3183992"/>
                  <a:ext cx="0" cy="3246399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Connettore 2 6">
                <a:extLst>
                  <a:ext uri="{FF2B5EF4-FFF2-40B4-BE49-F238E27FC236}">
                    <a16:creationId xmlns:a16="http://schemas.microsoft.com/office/drawing/2014/main" id="{3AC80F0B-F6B1-60D6-EB3D-B41ADAA1EBEC}"/>
                  </a:ext>
                </a:extLst>
              </p:cNvPr>
              <p:cNvCxnSpPr/>
              <p:nvPr/>
            </p:nvCxnSpPr>
            <p:spPr>
              <a:xfrm>
                <a:off x="2150158" y="4807191"/>
                <a:ext cx="105562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/>
                  <p:nvPr/>
                </p:nvSpPr>
                <p:spPr>
                  <a:xfrm>
                    <a:off x="2649567" y="4714624"/>
                    <a:ext cx="421279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9567" y="4714624"/>
                    <a:ext cx="421279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0D84056D-0D88-C062-1B05-BE57B8BF04F9}"/>
                </a:ext>
              </a:extLst>
            </p:cNvPr>
            <p:cNvCxnSpPr/>
            <p:nvPr/>
          </p:nvCxnSpPr>
          <p:spPr>
            <a:xfrm>
              <a:off x="677732" y="5712311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272D09A1-144E-C014-FF36-3E6A27780883}"/>
                </a:ext>
              </a:extLst>
            </p:cNvPr>
            <p:cNvCxnSpPr/>
            <p:nvPr/>
          </p:nvCxnSpPr>
          <p:spPr>
            <a:xfrm>
              <a:off x="4670612" y="5687022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B6E402CA-F4CC-17BB-AE0D-1DF4284882FF}"/>
                </a:ext>
              </a:extLst>
            </p:cNvPr>
            <p:cNvCxnSpPr>
              <a:cxnSpLocks/>
            </p:cNvCxnSpPr>
            <p:nvPr/>
          </p:nvCxnSpPr>
          <p:spPr>
            <a:xfrm>
              <a:off x="677732" y="6642037"/>
              <a:ext cx="399288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/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4348" r="-2608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49B0DD2-F183-EFAE-67C4-15AB551F1708}"/>
              </a:ext>
            </a:extLst>
          </p:cNvPr>
          <p:cNvSpPr txBox="1"/>
          <p:nvPr/>
        </p:nvSpPr>
        <p:spPr>
          <a:xfrm>
            <a:off x="4312371" y="102331"/>
            <a:ext cx="429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METHODS  -  a first </a:t>
            </a:r>
            <a:r>
              <a:rPr lang="it-IT" sz="2400" b="1" dirty="0" err="1"/>
              <a:t>glimpse</a:t>
            </a:r>
            <a:endParaRPr lang="it-IT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9460DBD-F4E2-9ED1-FFF2-9176B0D24799}"/>
              </a:ext>
            </a:extLst>
          </p:cNvPr>
          <p:cNvSpPr txBox="1"/>
          <p:nvPr/>
        </p:nvSpPr>
        <p:spPr>
          <a:xfrm>
            <a:off x="83977" y="712236"/>
            <a:ext cx="588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 </a:t>
            </a:r>
            <a:r>
              <a:rPr lang="it-IT" sz="2400" b="1" dirty="0" err="1"/>
              <a:t>Anomalies</a:t>
            </a:r>
            <a:r>
              <a:rPr lang="it-IT" sz="2400" b="1" dirty="0"/>
              <a:t> == high-pass </a:t>
            </a:r>
            <a:r>
              <a:rPr lang="it-IT" sz="2400" b="1" dirty="0" err="1"/>
              <a:t>filtered</a:t>
            </a:r>
            <a:r>
              <a:rPr lang="it-IT" sz="2400" b="1" dirty="0"/>
              <a:t> data </a:t>
            </a:r>
            <a:endParaRPr lang="it-IT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04E2DE-7543-B457-4B18-522EA1837E06}"/>
                  </a:ext>
                </a:extLst>
              </p:cNvPr>
              <p:cNvSpPr txBox="1"/>
              <p:nvPr/>
            </p:nvSpPr>
            <p:spPr>
              <a:xfrm>
                <a:off x="364702" y="1422586"/>
                <a:ext cx="1950790" cy="310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−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04E2DE-7543-B457-4B18-522EA1837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02" y="1422586"/>
                <a:ext cx="1950790" cy="310213"/>
              </a:xfrm>
              <a:prstGeom prst="rect">
                <a:avLst/>
              </a:prstGeom>
              <a:blipFill>
                <a:blip r:embed="rId6"/>
                <a:stretch>
                  <a:fillRect l="-4375" r="-313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/>
              <p:nvPr/>
            </p:nvSpPr>
            <p:spPr>
              <a:xfrm>
                <a:off x="447869" y="2169194"/>
                <a:ext cx="4795935" cy="730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Where </a:t>
                </a:r>
                <a:r>
                  <a:rPr lang="it-IT" i="1" dirty="0"/>
                  <a:t>G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Gaussian</a:t>
                </a:r>
                <a:r>
                  <a:rPr lang="it-IT" dirty="0"/>
                  <a:t> kernel</a:t>
                </a:r>
              </a:p>
              <a:p>
                <a14:m>
                  <m:oMath xmlns:m="http://schemas.openxmlformats.org/officeDocument/2006/math"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it-IT" dirty="0"/>
                  <a:t> sets the </a:t>
                </a:r>
                <a:r>
                  <a:rPr lang="it-IT" i="1" dirty="0" err="1"/>
                  <a:t>cut</a:t>
                </a:r>
                <a:r>
                  <a:rPr lang="it-IT" i="1" dirty="0"/>
                  <a:t>-off </a:t>
                </a:r>
                <a:r>
                  <a:rPr lang="it-IT" dirty="0" err="1"/>
                  <a:t>length</a:t>
                </a:r>
                <a:r>
                  <a:rPr lang="it-IT" dirty="0"/>
                  <a:t> (</a:t>
                </a:r>
                <a:r>
                  <a:rPr lang="it-IT" b="1" dirty="0"/>
                  <a:t>150km – 200km</a:t>
                </a:r>
                <a:r>
                  <a:rPr lang="it-IT" dirty="0"/>
                  <a:t>)</a:t>
                </a: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9" y="2169194"/>
                <a:ext cx="4795935" cy="730136"/>
              </a:xfrm>
              <a:prstGeom prst="rect">
                <a:avLst/>
              </a:prstGeom>
              <a:blipFill>
                <a:blip r:embed="rId7"/>
                <a:stretch>
                  <a:fillRect l="-1017" t="-4167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/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/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/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Immagine 25">
            <a:extLst>
              <a:ext uri="{FF2B5EF4-FFF2-40B4-BE49-F238E27FC236}">
                <a16:creationId xmlns:a16="http://schemas.microsoft.com/office/drawing/2014/main" id="{8615826F-BB53-1F00-550F-A25A60AC78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41874" y="1191583"/>
            <a:ext cx="3223745" cy="830705"/>
          </a:xfrm>
          <a:prstGeom prst="rect">
            <a:avLst/>
          </a:prstGeom>
        </p:spPr>
      </p:pic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424FCADD-B6FF-4014-31CF-533225590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22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7EC3465A-8F34-D1E1-2C31-580EA3093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412358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A54777B-0C42-624B-0C2C-AD2C11629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6" t="21315" r="13986"/>
          <a:stretch/>
        </p:blipFill>
        <p:spPr>
          <a:xfrm>
            <a:off x="6494011" y="0"/>
            <a:ext cx="5697989" cy="7056438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654" y="873659"/>
            <a:ext cx="5156959" cy="1703672"/>
          </a:xfrm>
        </p:spPr>
        <p:txBody>
          <a:bodyPr>
            <a:normAutofit/>
          </a:bodyPr>
          <a:lstStyle/>
          <a:p>
            <a:r>
              <a:rPr lang="it-IT" sz="3600" b="1" dirty="0" err="1"/>
              <a:t>Sensitivity</a:t>
            </a:r>
            <a:r>
              <a:rPr lang="it-IT" sz="3600" b="1" dirty="0"/>
              <a:t> of </a:t>
            </a:r>
            <a:r>
              <a:rPr lang="it-IT" sz="3600" b="1" dirty="0" err="1"/>
              <a:t>surface</a:t>
            </a:r>
            <a:r>
              <a:rPr lang="it-IT" sz="3600" b="1" dirty="0"/>
              <a:t> </a:t>
            </a:r>
            <a:r>
              <a:rPr lang="it-IT" sz="3600" b="1" dirty="0" err="1"/>
              <a:t>thermodynamic</a:t>
            </a:r>
            <a:r>
              <a:rPr lang="it-IT" sz="3600" b="1" dirty="0"/>
              <a:t> </a:t>
            </a:r>
            <a:r>
              <a:rPr lang="it-IT" sz="3600" b="1" dirty="0" err="1"/>
              <a:t>fluxes</a:t>
            </a:r>
            <a:r>
              <a:rPr lang="it-IT" sz="3600" b="1" dirty="0"/>
              <a:t> to SST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6D3897C-6C14-1937-BE36-4E61F6D85568}"/>
              </a:ext>
            </a:extLst>
          </p:cNvPr>
          <p:cNvSpPr txBox="1"/>
          <p:nvPr/>
        </p:nvSpPr>
        <p:spPr>
          <a:xfrm>
            <a:off x="-71741" y="3112720"/>
            <a:ext cx="6565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HOW?    </a:t>
            </a:r>
            <a:endParaRPr lang="it-IT" sz="2400" b="1" dirty="0"/>
          </a:p>
          <a:p>
            <a:pPr algn="ctr"/>
            <a:r>
              <a:rPr lang="it-IT" sz="2400" b="1" dirty="0"/>
              <a:t>Linear </a:t>
            </a:r>
            <a:r>
              <a:rPr lang="it-IT" sz="2400" b="1" dirty="0" err="1"/>
              <a:t>regressions</a:t>
            </a:r>
            <a:r>
              <a:rPr lang="it-IT" sz="2400" b="1" dirty="0"/>
              <a:t> </a:t>
            </a:r>
            <a:r>
              <a:rPr lang="it-IT" sz="2400" b="1" dirty="0" err="1"/>
              <a:t>against</a:t>
            </a:r>
            <a:r>
              <a:rPr lang="it-IT" sz="2400" b="1" dirty="0"/>
              <a:t> SST</a:t>
            </a:r>
            <a:endParaRPr lang="it-IT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E311557-DD7F-184C-D509-83EB513A559F}"/>
                  </a:ext>
                </a:extLst>
              </p:cNvPr>
              <p:cNvSpPr txBox="1"/>
              <p:nvPr/>
            </p:nvSpPr>
            <p:spPr>
              <a:xfrm>
                <a:off x="902055" y="4479106"/>
                <a:ext cx="4795935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/>
                  <a:t>Applied to </a:t>
                </a:r>
                <a:r>
                  <a:rPr lang="it-IT" sz="2000" dirty="0" err="1"/>
                  <a:t>unfiltered</a:t>
                </a:r>
                <a:r>
                  <a:rPr lang="it-IT" sz="2000" dirty="0"/>
                  <a:t> and </a:t>
                </a:r>
                <a:r>
                  <a:rPr lang="it-IT" sz="2000" dirty="0" err="1"/>
                  <a:t>filtered</a:t>
                </a:r>
                <a:r>
                  <a:rPr lang="it-IT" sz="2000" dirty="0"/>
                  <a:t> fields</a:t>
                </a:r>
              </a:p>
              <a:p>
                <a:pPr algn="ctr"/>
                <a:endParaRPr lang="it-IT" sz="2000" dirty="0"/>
              </a:p>
              <a:p>
                <a:pPr algn="ctr"/>
                <a:r>
                  <a:rPr lang="it-IT" sz="2000" dirty="0" err="1"/>
                  <a:t>Cut</a:t>
                </a:r>
                <a:r>
                  <a:rPr lang="it-IT" sz="2000" dirty="0"/>
                  <a:t>-off scale  </a:t>
                </a:r>
                <a14:m>
                  <m:oMath xmlns:m="http://schemas.openxmlformats.org/officeDocument/2006/math"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𝟐𝟎𝟎</m:t>
                    </m:r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𝒌𝒎</m:t>
                    </m:r>
                  </m:oMath>
                </a14:m>
                <a:endParaRPr lang="it-IT" sz="2000" b="1" dirty="0"/>
              </a:p>
              <a:p>
                <a:pPr algn="ctr"/>
                <a:endParaRPr lang="en-GB" sz="2000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E311557-DD7F-184C-D509-83EB513A5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055" y="4479106"/>
                <a:ext cx="4795935" cy="1384995"/>
              </a:xfrm>
              <a:prstGeom prst="rect">
                <a:avLst/>
              </a:prstGeom>
              <a:blipFill>
                <a:blip r:embed="rId4"/>
                <a:stretch>
                  <a:fillRect t="-26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4F4B694B-57B4-8121-AAD4-55AE7DDF1F32}"/>
              </a:ext>
            </a:extLst>
          </p:cNvPr>
          <p:cNvSpPr txBox="1"/>
          <p:nvPr/>
        </p:nvSpPr>
        <p:spPr>
          <a:xfrm>
            <a:off x="7571029" y="3661532"/>
            <a:ext cx="159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SST’ &gt; 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B8C2A0B-D746-5FCC-7805-367750F898EB}"/>
              </a:ext>
            </a:extLst>
          </p:cNvPr>
          <p:cNvSpPr txBox="1"/>
          <p:nvPr/>
        </p:nvSpPr>
        <p:spPr>
          <a:xfrm>
            <a:off x="10647039" y="3715151"/>
            <a:ext cx="1544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SST’ &lt;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75895DA-117A-47DC-8224-DF272B4D29F9}"/>
                  </a:ext>
                </a:extLst>
              </p:cNvPr>
              <p:cNvSpPr txBox="1"/>
              <p:nvPr/>
            </p:nvSpPr>
            <p:spPr>
              <a:xfrm>
                <a:off x="8544134" y="4322514"/>
                <a:ext cx="23963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 b="0" i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it-IT" sz="2400" dirty="0">
                    <a:solidFill>
                      <a:srgbClr val="FFC000"/>
                    </a:solidFill>
                  </a:rPr>
                  <a:t>SST  </a:t>
                </a:r>
                <a:r>
                  <a:rPr lang="it-IT" sz="2400" dirty="0">
                    <a:solidFill>
                      <a:srgbClr val="FFC000"/>
                    </a:solidFill>
                    <a:sym typeface="Wingdings" panose="05000000000000000000" pitchFamily="2" charset="2"/>
                  </a:rPr>
                  <a:t>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it-IT" sz="2400" dirty="0" err="1">
                    <a:solidFill>
                      <a:srgbClr val="FFC000"/>
                    </a:solidFill>
                    <a:sym typeface="Wingdings" panose="05000000000000000000" pitchFamily="2" charset="2"/>
                  </a:rPr>
                  <a:t>HFs</a:t>
                </a:r>
                <a:r>
                  <a:rPr lang="it-IT" sz="2400" dirty="0">
                    <a:solidFill>
                      <a:srgbClr val="FFC000"/>
                    </a:solidFill>
                    <a:sym typeface="Wingdings" panose="05000000000000000000" pitchFamily="2" charset="2"/>
                  </a:rPr>
                  <a:t>  ?</a:t>
                </a:r>
                <a:endParaRPr lang="it-IT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75895DA-117A-47DC-8224-DF272B4D2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134" y="4322514"/>
                <a:ext cx="2396362" cy="461665"/>
              </a:xfrm>
              <a:prstGeom prst="rect">
                <a:avLst/>
              </a:prstGeom>
              <a:blipFill>
                <a:blip r:embed="rId5"/>
                <a:stretch>
                  <a:fillRect l="-763" t="-11842" r="-3053" b="-302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739EA3B-3073-963E-E5A0-FA2A7F9E4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23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65CDA7C-E7FC-3E0A-C8B5-7EAB3B104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55987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632C661-7F36-848C-7955-A931DFB58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05971"/>
            <a:ext cx="5877445" cy="45444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20F855F-B4E1-42AD-64FF-E99E838FBBA6}"/>
                  </a:ext>
                </a:extLst>
              </p:cNvPr>
              <p:cNvSpPr txBox="1"/>
              <p:nvPr/>
            </p:nvSpPr>
            <p:spPr>
              <a:xfrm>
                <a:off x="2094979" y="66889"/>
                <a:ext cx="8251115" cy="1032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𝐿𝐻𝐹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sub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20F855F-B4E1-42AD-64FF-E99E838FB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979" y="66889"/>
                <a:ext cx="8251115" cy="10321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7F85A75C-0E4C-73BA-7359-78E757D209CE}"/>
              </a:ext>
            </a:extLst>
          </p:cNvPr>
          <p:cNvSpPr txBox="1"/>
          <p:nvPr/>
        </p:nvSpPr>
        <p:spPr>
          <a:xfrm>
            <a:off x="1845906" y="1099031"/>
            <a:ext cx="205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Low – pass</a:t>
            </a:r>
            <a:endParaRPr lang="en-GB" sz="2400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D347A75-44B1-AB24-8490-92714824386C}"/>
              </a:ext>
            </a:extLst>
          </p:cNvPr>
          <p:cNvSpPr txBox="1"/>
          <p:nvPr/>
        </p:nvSpPr>
        <p:spPr>
          <a:xfrm>
            <a:off x="541076" y="6255157"/>
            <a:ext cx="11169445" cy="52322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accent2"/>
                  </a:solidFill>
                </a:ln>
              </a:rPr>
              <a:t>LHF ANOMALIES STRONGLY DEPEND ON SMALL SCALE SST PATTERNS!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25F6AF0A-D29A-B5C3-903F-A9341D884EEA}"/>
              </a:ext>
            </a:extLst>
          </p:cNvPr>
          <p:cNvGrpSpPr/>
          <p:nvPr/>
        </p:nvGrpSpPr>
        <p:grpSpPr>
          <a:xfrm>
            <a:off x="132198" y="1531461"/>
            <a:ext cx="5984347" cy="4552876"/>
            <a:chOff x="132198" y="1531461"/>
            <a:chExt cx="5984347" cy="4552876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6963DDDF-6917-2536-8776-C40336AFB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198" y="1531461"/>
              <a:ext cx="5984347" cy="4552876"/>
            </a:xfrm>
            <a:prstGeom prst="rect">
              <a:avLst/>
            </a:prstGeom>
          </p:spPr>
        </p:pic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A6671AF5-70C3-963A-4A49-571FD7B53939}"/>
                </a:ext>
              </a:extLst>
            </p:cNvPr>
            <p:cNvSpPr txBox="1"/>
            <p:nvPr/>
          </p:nvSpPr>
          <p:spPr>
            <a:xfrm>
              <a:off x="3173011" y="1831244"/>
              <a:ext cx="176070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 err="1"/>
                <a:t>Corr</a:t>
              </a:r>
              <a:r>
                <a:rPr lang="it-IT" b="1" dirty="0"/>
                <a:t> = 0.03</a:t>
              </a:r>
            </a:p>
            <a:p>
              <a:pPr algn="ctr"/>
              <a:r>
                <a:rPr lang="it-IT" b="1" dirty="0"/>
                <a:t>P &gt; 5%</a:t>
              </a:r>
              <a:endParaRPr lang="en-GB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8853BDCB-1DF8-92EA-449F-129A086B910D}"/>
                  </a:ext>
                </a:extLst>
              </p:cNvPr>
              <p:cNvSpPr txBox="1"/>
              <p:nvPr/>
            </p:nvSpPr>
            <p:spPr>
              <a:xfrm>
                <a:off x="7030824" y="4551746"/>
                <a:ext cx="2346639" cy="9295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 dirty="0"/>
                  <a:t>S = 47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𝑾</m:t>
                    </m:r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it-IT" b="1" dirty="0"/>
                  <a:t> </a:t>
                </a:r>
              </a:p>
              <a:p>
                <a:pPr algn="ctr"/>
                <a:r>
                  <a:rPr lang="it-IT" b="1" dirty="0" err="1"/>
                  <a:t>Corr</a:t>
                </a:r>
                <a:r>
                  <a:rPr lang="it-IT" b="1" dirty="0"/>
                  <a:t> = 0.53</a:t>
                </a:r>
              </a:p>
              <a:p>
                <a:pPr algn="ctr"/>
                <a:r>
                  <a:rPr lang="it-IT" b="1" dirty="0"/>
                  <a:t>P &lt; 5%</a:t>
                </a:r>
                <a:endParaRPr lang="en-GB" b="1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8853BDCB-1DF8-92EA-449F-129A086B9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824" y="4551746"/>
                <a:ext cx="2346639" cy="929550"/>
              </a:xfrm>
              <a:prstGeom prst="rect">
                <a:avLst/>
              </a:prstGeom>
              <a:blipFill>
                <a:blip r:embed="rId5"/>
                <a:stretch>
                  <a:fillRect t="-2632" b="-105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9B9AF97-EA78-48A1-6954-89D9CCCA7457}"/>
              </a:ext>
            </a:extLst>
          </p:cNvPr>
          <p:cNvSpPr txBox="1"/>
          <p:nvPr/>
        </p:nvSpPr>
        <p:spPr>
          <a:xfrm>
            <a:off x="8291804" y="1025281"/>
            <a:ext cx="205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High – pass</a:t>
            </a:r>
            <a:endParaRPr lang="en-GB" sz="2400" b="1" dirty="0"/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F8318B34-E7E4-8308-44B7-8155332EB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24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D020CBA0-69AA-10E1-1543-BAAC7E3BD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56441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955B74B9-F2D1-36CD-CD2B-54E920976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359" y="1144217"/>
            <a:ext cx="5184781" cy="45440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B687695-192B-94CF-5396-C57BF7588D40}"/>
                  </a:ext>
                </a:extLst>
              </p:cNvPr>
              <p:cNvSpPr txBox="1"/>
              <p:nvPr/>
            </p:nvSpPr>
            <p:spPr>
              <a:xfrm>
                <a:off x="1018883" y="5984860"/>
                <a:ext cx="10068218" cy="523220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sz="2800" dirty="0">
                    <a:ln>
                      <a:solidFill>
                        <a:schemeClr val="accent2"/>
                      </a:solidFill>
                    </a:ln>
                  </a:rPr>
                  <a:t>MAIN CONCLUSION: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800" dirty="0">
                    <a:ln>
                      <a:solidFill>
                        <a:schemeClr val="accent2"/>
                      </a:solidFill>
                    </a:ln>
                  </a:rPr>
                  <a:t>IS INDEPENDENT OF SST ANOMALIES!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B687695-192B-94CF-5396-C57BF7588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883" y="5984860"/>
                <a:ext cx="1006821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AC7BAE8D-0FE8-B8B0-1128-D12557A8EE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860" y="1245257"/>
            <a:ext cx="5619750" cy="4391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566E4E2-DEA7-C476-C206-7B25DA48A3C6}"/>
                  </a:ext>
                </a:extLst>
              </p:cNvPr>
              <p:cNvSpPr txBox="1"/>
              <p:nvPr/>
            </p:nvSpPr>
            <p:spPr>
              <a:xfrm>
                <a:off x="2101174" y="4374787"/>
                <a:ext cx="2801566" cy="6587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 dirty="0"/>
                  <a:t>S       = 1.36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sSup>
                          <m:sSupPr>
                            <m:ctrlPr>
                              <a:rPr lang="it-IT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it-IT" b="1" dirty="0"/>
                  <a:t> </a:t>
                </a:r>
              </a:p>
              <a:p>
                <a:pPr algn="ctr"/>
                <a:r>
                  <a:rPr lang="it-IT" b="1" dirty="0"/>
                  <a:t>C-C = 1.28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sSup>
                          <m:sSupPr>
                            <m:ctrlPr>
                              <a:rPr lang="it-IT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GB" b="1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566E4E2-DEA7-C476-C206-7B25DA48A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174" y="4374787"/>
                <a:ext cx="2801566" cy="658770"/>
              </a:xfrm>
              <a:prstGeom prst="rect">
                <a:avLst/>
              </a:prstGeom>
              <a:blipFill>
                <a:blip r:embed="rId7"/>
                <a:stretch>
                  <a:fillRect t="-3704" b="-148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84C3D25B-3EB4-87B3-35AA-FBD31835113D}"/>
                  </a:ext>
                </a:extLst>
              </p:cNvPr>
              <p:cNvSpPr txBox="1"/>
              <p:nvPr/>
            </p:nvSpPr>
            <p:spPr>
              <a:xfrm>
                <a:off x="7409132" y="1594232"/>
                <a:ext cx="2044430" cy="37555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 dirty="0"/>
                  <a:t> </a:t>
                </a:r>
                <a14:m>
                  <m:oMath xmlns:m="http://schemas.openxmlformats.org/officeDocument/2006/math">
                    <m:r>
                      <a:rPr lang="it-IT" b="1" i="0" smtClean="0">
                        <a:latin typeface="Cambria Math" panose="02040503050406030204" pitchFamily="18" charset="0"/>
                      </a:rPr>
                      <m:t>𝐒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sSup>
                          <m:sSupPr>
                            <m:ctrlPr>
                              <a:rPr lang="it-IT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it-IT" b="1" dirty="0"/>
                  <a:t> </a:t>
                </a: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84C3D25B-3EB4-87B3-35AA-FBD318351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132" y="1594232"/>
                <a:ext cx="2044430" cy="37555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ACD3754-41A1-5CED-044B-DF007D91B4AC}"/>
              </a:ext>
            </a:extLst>
          </p:cNvPr>
          <p:cNvSpPr txBox="1"/>
          <p:nvPr/>
        </p:nvSpPr>
        <p:spPr>
          <a:xfrm>
            <a:off x="9348692" y="4555308"/>
            <a:ext cx="1390651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it-IT" b="1" dirty="0"/>
          </a:p>
          <a:p>
            <a:pPr algn="ctr"/>
            <a:endParaRPr lang="it-IT" sz="1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A5D3FE84-58A3-367F-90F0-76B71F7D25EB}"/>
                  </a:ext>
                </a:extLst>
              </p:cNvPr>
              <p:cNvSpPr txBox="1"/>
              <p:nvPr/>
            </p:nvSpPr>
            <p:spPr>
              <a:xfrm>
                <a:off x="4852544" y="39491"/>
                <a:ext cx="2556588" cy="816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b="1" dirty="0"/>
                  <a:t>ROLE OF</a:t>
                </a:r>
                <a:r>
                  <a:rPr lang="it-IT" sz="2800" b="1" dirty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𝑆𝑆𝑇</m:t>
                        </m:r>
                      </m:den>
                    </m:f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A5D3FE84-58A3-367F-90F0-76B71F7D2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544" y="39491"/>
                <a:ext cx="2556588" cy="816955"/>
              </a:xfrm>
              <a:prstGeom prst="rect">
                <a:avLst/>
              </a:prstGeom>
              <a:blipFill>
                <a:blip r:embed="rId9"/>
                <a:stretch>
                  <a:fillRect l="-3580" b="-149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4B92017-E062-83A5-9D28-03FE67EDAE63}"/>
              </a:ext>
            </a:extLst>
          </p:cNvPr>
          <p:cNvSpPr txBox="1"/>
          <p:nvPr/>
        </p:nvSpPr>
        <p:spPr>
          <a:xfrm>
            <a:off x="2101174" y="872869"/>
            <a:ext cx="205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Low – pass</a:t>
            </a:r>
            <a:endParaRPr lang="en-GB" sz="2400" b="1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F05B07A-E362-9493-6885-CD40559A3201}"/>
              </a:ext>
            </a:extLst>
          </p:cNvPr>
          <p:cNvSpPr txBox="1"/>
          <p:nvPr/>
        </p:nvSpPr>
        <p:spPr>
          <a:xfrm>
            <a:off x="8547072" y="799119"/>
            <a:ext cx="205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High – pass</a:t>
            </a:r>
            <a:endParaRPr lang="en-GB" sz="2400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473FB6F-6CE6-E954-4ABF-82D9C2B73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25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48CF91B4-99D2-D117-531B-74B313240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53843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11" grpId="0" animBg="1"/>
      <p:bldP spid="10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224F549E-B10C-E04A-DA01-32257D48A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38061"/>
            <a:ext cx="5519245" cy="47792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A6E332F-5609-6DE5-E436-36D5F47D5D49}"/>
                  </a:ext>
                </a:extLst>
              </p:cNvPr>
              <p:cNvSpPr txBox="1"/>
              <p:nvPr/>
            </p:nvSpPr>
            <p:spPr>
              <a:xfrm>
                <a:off x="-445553" y="385219"/>
                <a:ext cx="12577863" cy="918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it-IT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𝐻𝐹𝑋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it-IT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600" i="1">
                            <a:latin typeface="Cambria Math" panose="02040503050406030204" pitchFamily="18" charset="0"/>
                          </a:rPr>
                          <m:t>𝑆𝑆𝑇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den>
                    </m:f>
                  </m:oMath>
                </a14:m>
                <a:r>
                  <a:rPr lang="it-IT" dirty="0"/>
                  <a:t>                                                                                                   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𝑆𝑆𝑇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den>
                    </m:f>
                  </m:oMath>
                </a14:m>
                <a:r>
                  <a:rPr lang="it-IT" sz="3600" dirty="0"/>
                  <a:t>  </a:t>
                </a:r>
                <a:endParaRPr lang="en-GB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A6E332F-5609-6DE5-E436-36D5F47D5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5553" y="385219"/>
                <a:ext cx="12577863" cy="9185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BB96936E-6802-B03C-4D48-6239F9B73490}"/>
              </a:ext>
            </a:extLst>
          </p:cNvPr>
          <p:cNvSpPr txBox="1"/>
          <p:nvPr/>
        </p:nvSpPr>
        <p:spPr>
          <a:xfrm>
            <a:off x="4402265" y="171237"/>
            <a:ext cx="317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SENSIBLE HEAT FLUX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67530076-D945-0197-CA74-2D2363F255A7}"/>
              </a:ext>
            </a:extLst>
          </p:cNvPr>
          <p:cNvGrpSpPr/>
          <p:nvPr/>
        </p:nvGrpSpPr>
        <p:grpSpPr>
          <a:xfrm>
            <a:off x="109291" y="1494047"/>
            <a:ext cx="5734088" cy="4555702"/>
            <a:chOff x="109291" y="1494047"/>
            <a:chExt cx="5734088" cy="4555702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1158D642-C0E4-BD1D-2433-93B34D9AC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283" y="1519028"/>
              <a:ext cx="5706096" cy="453072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CasellaDiTesto 2">
                  <a:extLst>
                    <a:ext uri="{FF2B5EF4-FFF2-40B4-BE49-F238E27FC236}">
                      <a16:creationId xmlns:a16="http://schemas.microsoft.com/office/drawing/2014/main" id="{1418D63C-8335-B689-7DBC-99CBF59F2541}"/>
                    </a:ext>
                  </a:extLst>
                </p:cNvPr>
                <p:cNvSpPr txBox="1"/>
                <p:nvPr/>
              </p:nvSpPr>
              <p:spPr>
                <a:xfrm>
                  <a:off x="951038" y="2014792"/>
                  <a:ext cx="2220180" cy="92955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b="1" dirty="0"/>
                    <a:t>S = 8.76 </a:t>
                  </a:r>
                  <a14:m>
                    <m:oMath xmlns:m="http://schemas.openxmlformats.org/officeDocument/2006/math"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𝑾</m:t>
                      </m:r>
                      <m:sSup>
                        <m:sSup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a14:m>
                  <a:r>
                    <a:rPr lang="it-IT" b="1" dirty="0"/>
                    <a:t> </a:t>
                  </a:r>
                </a:p>
                <a:p>
                  <a:pPr algn="ctr"/>
                  <a:r>
                    <a:rPr lang="it-IT" b="1" dirty="0" err="1"/>
                    <a:t>Corr</a:t>
                  </a:r>
                  <a:r>
                    <a:rPr lang="it-IT" b="1" dirty="0"/>
                    <a:t> = 0.69</a:t>
                  </a:r>
                </a:p>
                <a:p>
                  <a:pPr algn="ctr"/>
                  <a:r>
                    <a:rPr lang="it-IT" b="1" dirty="0"/>
                    <a:t>P &lt; 5%</a:t>
                  </a:r>
                  <a:endParaRPr lang="en-GB" b="1" dirty="0"/>
                </a:p>
              </p:txBody>
            </p:sp>
          </mc:Choice>
          <mc:Fallback xmlns="">
            <p:sp>
              <p:nvSpPr>
                <p:cNvPr id="3" name="CasellaDiTesto 2">
                  <a:extLst>
                    <a:ext uri="{FF2B5EF4-FFF2-40B4-BE49-F238E27FC236}">
                      <a16:creationId xmlns:a16="http://schemas.microsoft.com/office/drawing/2014/main" id="{1418D63C-8335-B689-7DBC-99CBF59F25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38" y="2014792"/>
                  <a:ext cx="2220180" cy="929550"/>
                </a:xfrm>
                <a:prstGeom prst="rect">
                  <a:avLst/>
                </a:prstGeom>
                <a:blipFill>
                  <a:blip r:embed="rId5"/>
                  <a:stretch>
                    <a:fillRect t="-2632" b="-10526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323280BA-42B0-3D92-8807-854653413CE2}"/>
                </a:ext>
              </a:extLst>
            </p:cNvPr>
            <p:cNvSpPr txBox="1"/>
            <p:nvPr/>
          </p:nvSpPr>
          <p:spPr>
            <a:xfrm>
              <a:off x="3784453" y="1494047"/>
              <a:ext cx="60848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 err="1"/>
                <a:t>dSHF</a:t>
              </a:r>
              <a:endParaRPr lang="en-GB" dirty="0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9D0466E-58C4-7ED4-D5A4-D67CD350D34D}"/>
                </a:ext>
              </a:extLst>
            </p:cNvPr>
            <p:cNvSpPr txBox="1"/>
            <p:nvPr/>
          </p:nvSpPr>
          <p:spPr>
            <a:xfrm rot="16200000">
              <a:off x="-25673" y="4332597"/>
              <a:ext cx="60848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/>
                <a:t>SHF</a:t>
              </a:r>
              <a:endParaRPr lang="en-GB" sz="2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2783237-D51F-701E-C5BF-EB9DA470D837}"/>
                  </a:ext>
                </a:extLst>
              </p:cNvPr>
              <p:cNvSpPr txBox="1"/>
              <p:nvPr/>
            </p:nvSpPr>
            <p:spPr>
              <a:xfrm>
                <a:off x="6544736" y="6217295"/>
                <a:ext cx="4865231" cy="36933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MESOSCALE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sub>
                    </m:sSub>
                  </m:oMath>
                </a14:m>
                <a:r>
                  <a:rPr lang="it-IT" dirty="0"/>
                  <a:t> DOES NOT ADJUST TO </a:t>
                </a:r>
                <a:r>
                  <a:rPr lang="it-IT" b="1" i="1" dirty="0"/>
                  <a:t>SST </a:t>
                </a:r>
                <a:r>
                  <a:rPr lang="it-IT" dirty="0"/>
                  <a:t>!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2783237-D51F-701E-C5BF-EB9DA470D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736" y="6217295"/>
                <a:ext cx="4865231" cy="369332"/>
              </a:xfrm>
              <a:prstGeom prst="rect">
                <a:avLst/>
              </a:prstGeom>
              <a:blipFill>
                <a:blip r:embed="rId6"/>
                <a:stretch>
                  <a:fillRect l="-746" t="-3030" b="-21212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0E8C72AE-B330-6C83-8044-B181D5AA5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26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2F530239-B658-E727-7D33-D269C3EE4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84104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D396E30-9941-F216-3B8E-843877198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66" y="1660797"/>
            <a:ext cx="5672471" cy="430870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E798DDD-CAE8-55FB-941E-4CF517476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63" y="1616966"/>
            <a:ext cx="5736037" cy="433546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F1CAB19-C98F-62E5-BCEA-D12F85D4C10B}"/>
              </a:ext>
            </a:extLst>
          </p:cNvPr>
          <p:cNvSpPr txBox="1"/>
          <p:nvPr/>
        </p:nvSpPr>
        <p:spPr>
          <a:xfrm>
            <a:off x="3232132" y="174070"/>
            <a:ext cx="6341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HOW DO THERMODYNAMIC SENSITIVITIES </a:t>
            </a:r>
          </a:p>
          <a:p>
            <a:pPr algn="ctr"/>
            <a:r>
              <a:rPr lang="it-IT" sz="2400" b="1" dirty="0"/>
              <a:t>CONTRIBUTE TO </a:t>
            </a:r>
            <a:r>
              <a:rPr lang="it-IT" sz="2400" b="1" dirty="0" err="1"/>
              <a:t>HFs</a:t>
            </a:r>
            <a:r>
              <a:rPr lang="it-IT" sz="2400" b="1" dirty="0"/>
              <a:t> TOTAL COUPLING?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B745F23-7DEB-8AF0-A530-0E0F3BA09C22}"/>
                  </a:ext>
                </a:extLst>
              </p:cNvPr>
              <p:cNvSpPr txBox="1"/>
              <p:nvPr/>
            </p:nvSpPr>
            <p:spPr>
              <a:xfrm>
                <a:off x="1146172" y="1136590"/>
                <a:ext cx="4763211" cy="8041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24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B745F23-7DEB-8AF0-A530-0E0F3BA09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172" y="1136590"/>
                <a:ext cx="4763211" cy="8041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7EE0FB2-7D27-C9AF-F6E2-C4068C2A06F9}"/>
                  </a:ext>
                </a:extLst>
              </p:cNvPr>
              <p:cNvSpPr txBox="1"/>
              <p:nvPr/>
            </p:nvSpPr>
            <p:spPr>
              <a:xfrm>
                <a:off x="6732797" y="1092548"/>
                <a:ext cx="4961625" cy="80926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7EE0FB2-7D27-C9AF-F6E2-C4068C2A0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797" y="1092548"/>
                <a:ext cx="4961625" cy="8092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D289074B-8CCA-B526-9086-DAF1C67A7026}"/>
              </a:ext>
            </a:extLst>
          </p:cNvPr>
          <p:cNvSpPr txBox="1"/>
          <p:nvPr/>
        </p:nvSpPr>
        <p:spPr>
          <a:xfrm>
            <a:off x="186612" y="6432810"/>
            <a:ext cx="177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Recall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A55CD98-6F26-6D5E-F8D1-2324483FE9C7}"/>
                  </a:ext>
                </a:extLst>
              </p:cNvPr>
              <p:cNvSpPr txBox="1"/>
              <p:nvPr/>
            </p:nvSpPr>
            <p:spPr>
              <a:xfrm>
                <a:off x="1861045" y="6123270"/>
                <a:ext cx="2934889" cy="63382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𝐿𝐻𝐹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=47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A55CD98-6F26-6D5E-F8D1-2324483FE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045" y="6123270"/>
                <a:ext cx="2934889" cy="6338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3CF2B6EF-13C7-9F59-C696-E9C898B71ADD}"/>
                  </a:ext>
                </a:extLst>
              </p:cNvPr>
              <p:cNvSpPr txBox="1"/>
              <p:nvPr/>
            </p:nvSpPr>
            <p:spPr>
              <a:xfrm>
                <a:off x="7901061" y="6109038"/>
                <a:ext cx="2934889" cy="63382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𝑆𝐻𝐹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=8.7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3CF2B6EF-13C7-9F59-C696-E9C898B71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061" y="6109038"/>
                <a:ext cx="2934889" cy="6338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993209A-102E-83D1-64FB-6FF791B43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27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1AAAEAD0-FD0D-8C8A-7C17-1375E3EF7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67704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CF63737-080E-B7E9-82D4-AEA0D316312F}"/>
                  </a:ext>
                </a:extLst>
              </p:cNvPr>
              <p:cNvSpPr txBox="1"/>
              <p:nvPr/>
            </p:nvSpPr>
            <p:spPr>
              <a:xfrm>
                <a:off x="8304672" y="2640259"/>
                <a:ext cx="4389167" cy="1144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>
                    <a:sym typeface="Wingdings" panose="05000000000000000000" pitchFamily="2" charset="2"/>
                  </a:rPr>
                  <a:t>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4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𝜏</m:t>
                            </m:r>
                          </m:e>
                          <m:sub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𝜏</m:t>
                            </m:r>
                          </m:e>
                          <m:sub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𝑞</m:t>
                            </m:r>
                          </m:sub>
                        </m:sSub>
                      </m:den>
                    </m:f>
                    <m:r>
                      <a:rPr lang="it-IT" sz="4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≫1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CF63737-080E-B7E9-82D4-AEA0D3163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672" y="2640259"/>
                <a:ext cx="4389167" cy="1144801"/>
              </a:xfrm>
              <a:prstGeom prst="rect">
                <a:avLst/>
              </a:prstGeom>
              <a:blipFill>
                <a:blip r:embed="rId2"/>
                <a:stretch>
                  <a:fillRect l="-13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D6CB1434-B823-1C7F-12B3-0F16BE227B46}"/>
              </a:ext>
            </a:extLst>
          </p:cNvPr>
          <p:cNvSpPr txBox="1"/>
          <p:nvPr/>
        </p:nvSpPr>
        <p:spPr>
          <a:xfrm>
            <a:off x="7922110" y="423726"/>
            <a:ext cx="3326590" cy="1631216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000" b="1" dirty="0"/>
              <a:t>Ideal MABL: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 err="1"/>
              <a:t>Vertically</a:t>
            </a:r>
            <a:r>
              <a:rPr lang="it-IT" sz="2000" b="1" dirty="0"/>
              <a:t> </a:t>
            </a:r>
            <a:r>
              <a:rPr lang="it-IT" sz="2000" b="1" dirty="0" err="1"/>
              <a:t>homogeneous</a:t>
            </a:r>
            <a:endParaRPr lang="it-IT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NO </a:t>
            </a:r>
            <a:r>
              <a:rPr lang="it-IT" sz="2000" b="1" dirty="0" err="1"/>
              <a:t>horizontal</a:t>
            </a:r>
            <a:r>
              <a:rPr lang="it-IT" sz="2000" b="1" dirty="0"/>
              <a:t> </a:t>
            </a:r>
            <a:r>
              <a:rPr lang="it-IT" sz="2000" b="1" dirty="0" err="1"/>
              <a:t>advection</a:t>
            </a:r>
            <a:endParaRPr lang="it-IT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ONLY </a:t>
            </a:r>
            <a:r>
              <a:rPr lang="it-IT" sz="2000" b="1" dirty="0" err="1"/>
              <a:t>surface</a:t>
            </a:r>
            <a:r>
              <a:rPr lang="it-IT" sz="2000" b="1" dirty="0"/>
              <a:t> </a:t>
            </a:r>
            <a:r>
              <a:rPr lang="it-IT" sz="2000" b="1" dirty="0" err="1"/>
              <a:t>fluxes</a:t>
            </a:r>
            <a:endParaRPr lang="it-IT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 err="1"/>
              <a:t>Newtonian</a:t>
            </a:r>
            <a:r>
              <a:rPr lang="it-IT" sz="2000" b="1" dirty="0"/>
              <a:t> </a:t>
            </a:r>
            <a:r>
              <a:rPr lang="it-IT" sz="2000" b="1" dirty="0" err="1"/>
              <a:t>relaxation</a:t>
            </a:r>
            <a:endParaRPr lang="en-GB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51FEE1D-3290-E48C-B188-ED6E8AFEE5DA}"/>
                  </a:ext>
                </a:extLst>
              </p:cNvPr>
              <p:cNvSpPr txBox="1"/>
              <p:nvPr/>
            </p:nvSpPr>
            <p:spPr>
              <a:xfrm>
                <a:off x="7748759" y="5061347"/>
                <a:ext cx="4389167" cy="1061829"/>
              </a:xfrm>
              <a:prstGeom prst="rect">
                <a:avLst/>
              </a:prstGeom>
              <a:noFill/>
              <a:ln w="571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𝑞</m:t>
                        </m:r>
                      </m:e>
                      <m:sub>
                        <m: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100" dirty="0"/>
                  <a:t> IS SET BY BALANCE BETWEEN ENTRAINMENT AND SURFACE FLUXES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51FEE1D-3290-E48C-B188-ED6E8AFEE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759" y="5061347"/>
                <a:ext cx="4389167" cy="1061829"/>
              </a:xfrm>
              <a:prstGeom prst="rect">
                <a:avLst/>
              </a:prstGeom>
              <a:blipFill>
                <a:blip r:embed="rId3"/>
                <a:stretch>
                  <a:fillRect l="-1097" t="-1093" b="-7104"/>
                </a:stretch>
              </a:blipFill>
              <a:ln w="571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B0356D89-E2EF-2E56-CF72-FDE5F64A8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46" y="3947380"/>
            <a:ext cx="5829633" cy="86656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6BFBECD-D102-8C27-709E-B3B44C8C9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499" y="4813947"/>
            <a:ext cx="7226542" cy="866566"/>
          </a:xfrm>
          <a:prstGeom prst="rect">
            <a:avLst/>
          </a:prstGeom>
        </p:spPr>
      </p:pic>
      <p:grpSp>
        <p:nvGrpSpPr>
          <p:cNvPr id="32" name="Gruppo 31">
            <a:extLst>
              <a:ext uri="{FF2B5EF4-FFF2-40B4-BE49-F238E27FC236}">
                <a16:creationId xmlns:a16="http://schemas.microsoft.com/office/drawing/2014/main" id="{B660E2F1-1203-A842-3593-C57EDEFF15FB}"/>
              </a:ext>
            </a:extLst>
          </p:cNvPr>
          <p:cNvGrpSpPr/>
          <p:nvPr/>
        </p:nvGrpSpPr>
        <p:grpSpPr>
          <a:xfrm>
            <a:off x="730046" y="795927"/>
            <a:ext cx="4601497" cy="2553375"/>
            <a:chOff x="697267" y="200323"/>
            <a:chExt cx="4601497" cy="2553375"/>
          </a:xfrm>
        </p:grpSpPr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DC044B4A-6E49-83B7-9C83-ECBB179290A5}"/>
                </a:ext>
              </a:extLst>
            </p:cNvPr>
            <p:cNvGrpSpPr/>
            <p:nvPr/>
          </p:nvGrpSpPr>
          <p:grpSpPr>
            <a:xfrm>
              <a:off x="697267" y="200323"/>
              <a:ext cx="4601497" cy="2553375"/>
              <a:chOff x="688258" y="179993"/>
              <a:chExt cx="4601497" cy="2553375"/>
            </a:xfrm>
          </p:grpSpPr>
          <p:sp>
            <p:nvSpPr>
              <p:cNvPr id="24" name="Figura a mano libera: forma 23">
                <a:extLst>
                  <a:ext uri="{FF2B5EF4-FFF2-40B4-BE49-F238E27FC236}">
                    <a16:creationId xmlns:a16="http://schemas.microsoft.com/office/drawing/2014/main" id="{F7F994B3-8880-ED88-97FD-5B99C53B2B34}"/>
                  </a:ext>
                </a:extLst>
              </p:cNvPr>
              <p:cNvSpPr/>
              <p:nvPr/>
            </p:nvSpPr>
            <p:spPr>
              <a:xfrm>
                <a:off x="832001" y="2307061"/>
                <a:ext cx="4369264" cy="157819"/>
              </a:xfrm>
              <a:custGeom>
                <a:avLst/>
                <a:gdLst>
                  <a:gd name="connsiteX0" fmla="*/ 0 w 2930981"/>
                  <a:gd name="connsiteY0" fmla="*/ 88551 h 157819"/>
                  <a:gd name="connsiteX1" fmla="*/ 245807 w 2930981"/>
                  <a:gd name="connsiteY1" fmla="*/ 157377 h 157819"/>
                  <a:gd name="connsiteX2" fmla="*/ 383458 w 2930981"/>
                  <a:gd name="connsiteY2" fmla="*/ 59055 h 157819"/>
                  <a:gd name="connsiteX3" fmla="*/ 639097 w 2930981"/>
                  <a:gd name="connsiteY3" fmla="*/ 137713 h 157819"/>
                  <a:gd name="connsiteX4" fmla="*/ 776749 w 2930981"/>
                  <a:gd name="connsiteY4" fmla="*/ 9893 h 157819"/>
                  <a:gd name="connsiteX5" fmla="*/ 953729 w 2930981"/>
                  <a:gd name="connsiteY5" fmla="*/ 127880 h 157819"/>
                  <a:gd name="connsiteX6" fmla="*/ 1278194 w 2930981"/>
                  <a:gd name="connsiteY6" fmla="*/ 19726 h 157819"/>
                  <a:gd name="connsiteX7" fmla="*/ 1494504 w 2930981"/>
                  <a:gd name="connsiteY7" fmla="*/ 147545 h 157819"/>
                  <a:gd name="connsiteX8" fmla="*/ 1759975 w 2930981"/>
                  <a:gd name="connsiteY8" fmla="*/ 61 h 157819"/>
                  <a:gd name="connsiteX9" fmla="*/ 2005781 w 2930981"/>
                  <a:gd name="connsiteY9" fmla="*/ 127880 h 157819"/>
                  <a:gd name="connsiteX10" fmla="*/ 2251588 w 2930981"/>
                  <a:gd name="connsiteY10" fmla="*/ 9893 h 157819"/>
                  <a:gd name="connsiteX11" fmla="*/ 2487562 w 2930981"/>
                  <a:gd name="connsiteY11" fmla="*/ 108216 h 157819"/>
                  <a:gd name="connsiteX12" fmla="*/ 2841523 w 2930981"/>
                  <a:gd name="connsiteY12" fmla="*/ 78719 h 157819"/>
                  <a:gd name="connsiteX13" fmla="*/ 2930013 w 2930981"/>
                  <a:gd name="connsiteY13" fmla="*/ 98384 h 157819"/>
                  <a:gd name="connsiteX14" fmla="*/ 2880852 w 2930981"/>
                  <a:gd name="connsiteY14" fmla="*/ 88551 h 157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30981" h="157819">
                    <a:moveTo>
                      <a:pt x="0" y="88551"/>
                    </a:moveTo>
                    <a:cubicBezTo>
                      <a:pt x="90948" y="125422"/>
                      <a:pt x="181897" y="162293"/>
                      <a:pt x="245807" y="157377"/>
                    </a:cubicBezTo>
                    <a:cubicBezTo>
                      <a:pt x="309717" y="152461"/>
                      <a:pt x="317910" y="62332"/>
                      <a:pt x="383458" y="59055"/>
                    </a:cubicBezTo>
                    <a:cubicBezTo>
                      <a:pt x="449006" y="55778"/>
                      <a:pt x="573548" y="145907"/>
                      <a:pt x="639097" y="137713"/>
                    </a:cubicBezTo>
                    <a:cubicBezTo>
                      <a:pt x="704646" y="129519"/>
                      <a:pt x="724310" y="11532"/>
                      <a:pt x="776749" y="9893"/>
                    </a:cubicBezTo>
                    <a:cubicBezTo>
                      <a:pt x="829188" y="8254"/>
                      <a:pt x="870155" y="126241"/>
                      <a:pt x="953729" y="127880"/>
                    </a:cubicBezTo>
                    <a:cubicBezTo>
                      <a:pt x="1037303" y="129519"/>
                      <a:pt x="1188065" y="16449"/>
                      <a:pt x="1278194" y="19726"/>
                    </a:cubicBezTo>
                    <a:cubicBezTo>
                      <a:pt x="1368323" y="23003"/>
                      <a:pt x="1414207" y="150822"/>
                      <a:pt x="1494504" y="147545"/>
                    </a:cubicBezTo>
                    <a:cubicBezTo>
                      <a:pt x="1574801" y="144268"/>
                      <a:pt x="1674762" y="3338"/>
                      <a:pt x="1759975" y="61"/>
                    </a:cubicBezTo>
                    <a:cubicBezTo>
                      <a:pt x="1845188" y="-3216"/>
                      <a:pt x="1923846" y="126241"/>
                      <a:pt x="2005781" y="127880"/>
                    </a:cubicBezTo>
                    <a:cubicBezTo>
                      <a:pt x="2087716" y="129519"/>
                      <a:pt x="2171291" y="13170"/>
                      <a:pt x="2251588" y="9893"/>
                    </a:cubicBezTo>
                    <a:cubicBezTo>
                      <a:pt x="2331885" y="6616"/>
                      <a:pt x="2389240" y="96745"/>
                      <a:pt x="2487562" y="108216"/>
                    </a:cubicBezTo>
                    <a:cubicBezTo>
                      <a:pt x="2585884" y="119687"/>
                      <a:pt x="2767781" y="80358"/>
                      <a:pt x="2841523" y="78719"/>
                    </a:cubicBezTo>
                    <a:cubicBezTo>
                      <a:pt x="2915265" y="77080"/>
                      <a:pt x="2923458" y="96745"/>
                      <a:pt x="2930013" y="98384"/>
                    </a:cubicBezTo>
                    <a:cubicBezTo>
                      <a:pt x="2936568" y="100023"/>
                      <a:pt x="2908710" y="94287"/>
                      <a:pt x="2880852" y="88551"/>
                    </a:cubicBezTo>
                  </a:path>
                </a:pathLst>
              </a:cu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5" name="Freccia in su 24">
                <a:extLst>
                  <a:ext uri="{FF2B5EF4-FFF2-40B4-BE49-F238E27FC236}">
                    <a16:creationId xmlns:a16="http://schemas.microsoft.com/office/drawing/2014/main" id="{4B5A2E47-F4EE-0964-23FE-67BBA5CD125B}"/>
                  </a:ext>
                </a:extLst>
              </p:cNvPr>
              <p:cNvSpPr/>
              <p:nvPr/>
            </p:nvSpPr>
            <p:spPr>
              <a:xfrm>
                <a:off x="1347019" y="2054942"/>
                <a:ext cx="167149" cy="678426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6" name="Freccia in su 25">
                <a:extLst>
                  <a:ext uri="{FF2B5EF4-FFF2-40B4-BE49-F238E27FC236}">
                    <a16:creationId xmlns:a16="http://schemas.microsoft.com/office/drawing/2014/main" id="{4F230015-3852-25C7-086E-B64B9F5844A6}"/>
                  </a:ext>
                </a:extLst>
              </p:cNvPr>
              <p:cNvSpPr/>
              <p:nvPr/>
            </p:nvSpPr>
            <p:spPr>
              <a:xfrm>
                <a:off x="1862037" y="2046757"/>
                <a:ext cx="167149" cy="678426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28" name="Connettore diritto 27">
                <a:extLst>
                  <a:ext uri="{FF2B5EF4-FFF2-40B4-BE49-F238E27FC236}">
                    <a16:creationId xmlns:a16="http://schemas.microsoft.com/office/drawing/2014/main" id="{4CB1BC0F-0821-0937-9147-47023E302560}"/>
                  </a:ext>
                </a:extLst>
              </p:cNvPr>
              <p:cNvCxnSpPr/>
              <p:nvPr/>
            </p:nvCxnSpPr>
            <p:spPr>
              <a:xfrm>
                <a:off x="688258" y="580103"/>
                <a:ext cx="4601497" cy="0"/>
              </a:xfrm>
              <a:prstGeom prst="line">
                <a:avLst/>
              </a:prstGeom>
              <a:ln w="38100"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DFAAFE9B-8729-BD7A-9517-8E760E9F262B}"/>
                  </a:ext>
                </a:extLst>
              </p:cNvPr>
              <p:cNvSpPr txBox="1"/>
              <p:nvPr/>
            </p:nvSpPr>
            <p:spPr>
              <a:xfrm>
                <a:off x="4208207" y="179993"/>
                <a:ext cx="84350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b="1" dirty="0"/>
                  <a:t>MABL</a:t>
                </a:r>
                <a:endParaRPr lang="it-IT" b="1" dirty="0"/>
              </a:p>
            </p:txBody>
          </p:sp>
        </p:grp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1AEEABBC-5749-26E4-1AB4-764359537CB0}"/>
                </a:ext>
              </a:extLst>
            </p:cNvPr>
            <p:cNvSpPr txBox="1"/>
            <p:nvPr/>
          </p:nvSpPr>
          <p:spPr>
            <a:xfrm>
              <a:off x="1175640" y="1622911"/>
              <a:ext cx="1086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LHF, SHF</a:t>
              </a:r>
            </a:p>
          </p:txBody>
        </p: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776C5CA-1523-7232-CC82-EA8DA800C331}"/>
              </a:ext>
            </a:extLst>
          </p:cNvPr>
          <p:cNvSpPr txBox="1"/>
          <p:nvPr/>
        </p:nvSpPr>
        <p:spPr>
          <a:xfrm>
            <a:off x="8171493" y="3798109"/>
            <a:ext cx="3431690" cy="738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2100" dirty="0"/>
              <a:t>MABL </a:t>
            </a:r>
            <a:r>
              <a:rPr lang="it-IT" sz="2100" dirty="0" err="1"/>
              <a:t>would</a:t>
            </a:r>
            <a:r>
              <a:rPr lang="it-IT" sz="2100" dirty="0"/>
              <a:t> saturate </a:t>
            </a:r>
            <a:r>
              <a:rPr lang="it-IT" sz="2100" dirty="0" err="1"/>
              <a:t>faster</a:t>
            </a:r>
            <a:r>
              <a:rPr lang="it-IT" sz="2100" dirty="0"/>
              <a:t> </a:t>
            </a:r>
            <a:r>
              <a:rPr lang="it-IT" sz="2100" dirty="0" err="1"/>
              <a:t>than</a:t>
            </a:r>
            <a:r>
              <a:rPr lang="it-IT" sz="2100" dirty="0"/>
              <a:t> </a:t>
            </a:r>
            <a:r>
              <a:rPr lang="it-IT" sz="2100" dirty="0" err="1"/>
              <a:t>it</a:t>
            </a:r>
            <a:r>
              <a:rPr lang="it-IT" sz="2100" dirty="0"/>
              <a:t> </a:t>
            </a:r>
            <a:r>
              <a:rPr lang="it-IT" sz="2100" dirty="0" err="1"/>
              <a:t>would</a:t>
            </a:r>
            <a:r>
              <a:rPr lang="it-IT" sz="2100" dirty="0"/>
              <a:t> </a:t>
            </a:r>
            <a:r>
              <a:rPr lang="it-IT" sz="2100" dirty="0" err="1"/>
              <a:t>heat</a:t>
            </a:r>
            <a:r>
              <a:rPr lang="it-IT" sz="2100" dirty="0"/>
              <a:t> up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A5BC726-63B3-149B-4022-7A564BF86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28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E55ED4E3-ABDF-B7CF-1485-AAB72979A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0970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 animBg="1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168" y="911727"/>
            <a:ext cx="4795935" cy="1703672"/>
          </a:xfrm>
        </p:spPr>
        <p:txBody>
          <a:bodyPr>
            <a:normAutofit/>
          </a:bodyPr>
          <a:lstStyle/>
          <a:p>
            <a:r>
              <a:rPr lang="it-IT" sz="3600" b="1" dirty="0" err="1"/>
              <a:t>Response</a:t>
            </a:r>
            <a:r>
              <a:rPr lang="it-IT" sz="3600" b="1" dirty="0"/>
              <a:t> of the air </a:t>
            </a:r>
            <a:r>
              <a:rPr lang="it-IT" sz="3600" b="1" dirty="0" err="1"/>
              <a:t>column</a:t>
            </a:r>
            <a:r>
              <a:rPr lang="it-IT" sz="3600" b="1" dirty="0"/>
              <a:t> following SST </a:t>
            </a:r>
            <a:r>
              <a:rPr lang="it-IT" sz="3600" b="1" dirty="0" err="1"/>
              <a:t>anomalies</a:t>
            </a:r>
            <a:endParaRPr lang="it-IT" sz="3600" b="1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11779A3-A13D-7687-E466-821FE1DB4242}"/>
              </a:ext>
            </a:extLst>
          </p:cNvPr>
          <p:cNvSpPr txBox="1"/>
          <p:nvPr/>
        </p:nvSpPr>
        <p:spPr>
          <a:xfrm>
            <a:off x="0" y="2615399"/>
            <a:ext cx="5881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HOW?    </a:t>
            </a:r>
          </a:p>
          <a:p>
            <a:pPr algn="ctr"/>
            <a:r>
              <a:rPr lang="it-IT" sz="2400" b="1" dirty="0"/>
              <a:t> Percentile </a:t>
            </a:r>
            <a:r>
              <a:rPr lang="it-IT" sz="2400" b="1" dirty="0" err="1"/>
              <a:t>bins</a:t>
            </a:r>
            <a:r>
              <a:rPr lang="it-IT" sz="2400" b="1" dirty="0"/>
              <a:t> </a:t>
            </a:r>
            <a:endParaRPr lang="it-IT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EDC1F11-8C2F-1798-DEDD-9F01F517AD66}"/>
              </a:ext>
            </a:extLst>
          </p:cNvPr>
          <p:cNvSpPr txBox="1"/>
          <p:nvPr/>
        </p:nvSpPr>
        <p:spPr>
          <a:xfrm>
            <a:off x="498168" y="3521550"/>
            <a:ext cx="479593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Split data </a:t>
            </a:r>
            <a:r>
              <a:rPr lang="it-IT" sz="2000" dirty="0" err="1"/>
              <a:t>into</a:t>
            </a:r>
            <a:r>
              <a:rPr lang="it-IT" sz="2000" dirty="0"/>
              <a:t> 5% or 2% </a:t>
            </a:r>
            <a:r>
              <a:rPr lang="it-IT" sz="2000" dirty="0" err="1"/>
              <a:t>bins</a:t>
            </a:r>
            <a:r>
              <a:rPr lang="it-IT" sz="2000" dirty="0"/>
              <a:t> for </a:t>
            </a:r>
            <a:r>
              <a:rPr lang="it-IT" sz="2000" dirty="0" err="1"/>
              <a:t>every</a:t>
            </a:r>
            <a:r>
              <a:rPr lang="it-IT" sz="2000" dirty="0"/>
              <a:t> </a:t>
            </a:r>
            <a:r>
              <a:rPr lang="it-IT" sz="2000" dirty="0" err="1"/>
              <a:t>vertical</a:t>
            </a:r>
            <a:r>
              <a:rPr lang="it-IT" sz="2000" dirty="0"/>
              <a:t> </a:t>
            </a:r>
            <a:r>
              <a:rPr lang="it-IT" sz="2000" dirty="0" err="1"/>
              <a:t>level</a:t>
            </a:r>
            <a:r>
              <a:rPr lang="it-IT" sz="2000" dirty="0"/>
              <a:t> and take </a:t>
            </a:r>
            <a:r>
              <a:rPr lang="it-IT" sz="2000" dirty="0" err="1"/>
              <a:t>mean</a:t>
            </a:r>
            <a:r>
              <a:rPr lang="it-IT" sz="2000" dirty="0"/>
              <a:t> of </a:t>
            </a:r>
            <a:r>
              <a:rPr lang="it-IT" sz="2000" dirty="0" err="1"/>
              <a:t>every</a:t>
            </a:r>
            <a:r>
              <a:rPr lang="it-IT" sz="2000" dirty="0"/>
              <a:t> bin</a:t>
            </a:r>
          </a:p>
          <a:p>
            <a:endParaRPr lang="it-IT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sz="2000" b="1" dirty="0"/>
              <a:t>Pressure – SST cross </a:t>
            </a:r>
            <a:r>
              <a:rPr lang="it-IT" sz="2000" b="1" dirty="0" err="1"/>
              <a:t>sections</a:t>
            </a: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GB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DF12263-4D47-014F-3C69-86C6A0EE8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6" t="21315" r="13986"/>
          <a:stretch/>
        </p:blipFill>
        <p:spPr>
          <a:xfrm>
            <a:off x="6494011" y="0"/>
            <a:ext cx="5697989" cy="705643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8DCB0BB-5565-1808-324B-07B542C0DFE5}"/>
              </a:ext>
            </a:extLst>
          </p:cNvPr>
          <p:cNvSpPr txBox="1"/>
          <p:nvPr/>
        </p:nvSpPr>
        <p:spPr>
          <a:xfrm>
            <a:off x="7616280" y="3762419"/>
            <a:ext cx="159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SST’ &gt; 0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79833DE-1F19-C981-A5E3-3FB8FCF6A3E2}"/>
              </a:ext>
            </a:extLst>
          </p:cNvPr>
          <p:cNvSpPr txBox="1"/>
          <p:nvPr/>
        </p:nvSpPr>
        <p:spPr>
          <a:xfrm>
            <a:off x="10581319" y="3797961"/>
            <a:ext cx="1544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SST’ &lt; 0</a:t>
            </a: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3D872ACA-8395-E62A-84F5-E57361716DCB}"/>
              </a:ext>
            </a:extLst>
          </p:cNvPr>
          <p:cNvSpPr/>
          <p:nvPr/>
        </p:nvSpPr>
        <p:spPr>
          <a:xfrm rot="3587124">
            <a:off x="10764680" y="3554304"/>
            <a:ext cx="265471" cy="206363"/>
          </a:xfrm>
          <a:prstGeom prst="curvedUp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1" name="Freccia circolare in su 10">
            <a:extLst>
              <a:ext uri="{FF2B5EF4-FFF2-40B4-BE49-F238E27FC236}">
                <a16:creationId xmlns:a16="http://schemas.microsoft.com/office/drawing/2014/main" id="{6F00E504-13CC-E159-6711-18B89CBAE288}"/>
              </a:ext>
            </a:extLst>
          </p:cNvPr>
          <p:cNvSpPr/>
          <p:nvPr/>
        </p:nvSpPr>
        <p:spPr>
          <a:xfrm rot="18632500">
            <a:off x="11245466" y="3461473"/>
            <a:ext cx="265471" cy="206363"/>
          </a:xfrm>
          <a:prstGeom prst="curvedUp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2" name="Freccia circolare in su 11">
            <a:extLst>
              <a:ext uri="{FF2B5EF4-FFF2-40B4-BE49-F238E27FC236}">
                <a16:creationId xmlns:a16="http://schemas.microsoft.com/office/drawing/2014/main" id="{2899EC9A-753F-B3F2-0848-B0AF26439D3B}"/>
              </a:ext>
            </a:extLst>
          </p:cNvPr>
          <p:cNvSpPr/>
          <p:nvPr/>
        </p:nvSpPr>
        <p:spPr>
          <a:xfrm rot="3587124">
            <a:off x="7804212" y="3388354"/>
            <a:ext cx="449298" cy="33663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3" name="Freccia circolare in su 12">
            <a:extLst>
              <a:ext uri="{FF2B5EF4-FFF2-40B4-BE49-F238E27FC236}">
                <a16:creationId xmlns:a16="http://schemas.microsoft.com/office/drawing/2014/main" id="{9E546830-6563-D4FC-D25D-9D2C42A5A9A6}"/>
              </a:ext>
            </a:extLst>
          </p:cNvPr>
          <p:cNvSpPr/>
          <p:nvPr/>
        </p:nvSpPr>
        <p:spPr>
          <a:xfrm rot="18632500">
            <a:off x="8576069" y="3347969"/>
            <a:ext cx="433055" cy="349260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9F44D56-D5B3-480D-789F-45AC5FB4DEB5}"/>
              </a:ext>
            </a:extLst>
          </p:cNvPr>
          <p:cNvSpPr txBox="1"/>
          <p:nvPr/>
        </p:nvSpPr>
        <p:spPr>
          <a:xfrm>
            <a:off x="838200" y="5984905"/>
            <a:ext cx="25405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/>
              <a:t>Borgnino et al. 2024 </a:t>
            </a:r>
            <a:r>
              <a:rPr lang="it-IT" dirty="0"/>
              <a:t>, </a:t>
            </a:r>
            <a:r>
              <a:rPr lang="it-IT" sz="1600" dirty="0"/>
              <a:t>under </a:t>
            </a:r>
            <a:r>
              <a:rPr lang="it-IT" sz="1600" dirty="0" err="1"/>
              <a:t>revision</a:t>
            </a:r>
            <a:endParaRPr lang="it-IT" dirty="0"/>
          </a:p>
        </p:txBody>
      </p:sp>
      <p:sp>
        <p:nvSpPr>
          <p:cNvPr id="2" name="Figura a mano libera: forma 1">
            <a:extLst>
              <a:ext uri="{FF2B5EF4-FFF2-40B4-BE49-F238E27FC236}">
                <a16:creationId xmlns:a16="http://schemas.microsoft.com/office/drawing/2014/main" id="{D358CBA1-77A8-6E02-4994-0D4E130ABEFE}"/>
              </a:ext>
            </a:extLst>
          </p:cNvPr>
          <p:cNvSpPr/>
          <p:nvPr/>
        </p:nvSpPr>
        <p:spPr>
          <a:xfrm>
            <a:off x="6989912" y="3012931"/>
            <a:ext cx="5136369" cy="353961"/>
          </a:xfrm>
          <a:custGeom>
            <a:avLst/>
            <a:gdLst>
              <a:gd name="connsiteX0" fmla="*/ 0 w 5136369"/>
              <a:gd name="connsiteY0" fmla="*/ 0 h 353961"/>
              <a:gd name="connsiteX1" fmla="*/ 2497394 w 5136369"/>
              <a:gd name="connsiteY1" fmla="*/ 0 h 353961"/>
              <a:gd name="connsiteX2" fmla="*/ 2979174 w 5136369"/>
              <a:gd name="connsiteY2" fmla="*/ 98323 h 353961"/>
              <a:gd name="connsiteX3" fmla="*/ 3726426 w 5136369"/>
              <a:gd name="connsiteY3" fmla="*/ 314632 h 353961"/>
              <a:gd name="connsiteX4" fmla="*/ 4129548 w 5136369"/>
              <a:gd name="connsiteY4" fmla="*/ 344129 h 353961"/>
              <a:gd name="connsiteX5" fmla="*/ 5024284 w 5136369"/>
              <a:gd name="connsiteY5" fmla="*/ 344129 h 353961"/>
              <a:gd name="connsiteX6" fmla="*/ 5093110 w 5136369"/>
              <a:gd name="connsiteY6" fmla="*/ 353961 h 35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36369" h="353961">
                <a:moveTo>
                  <a:pt x="0" y="0"/>
                </a:moveTo>
                <a:lnTo>
                  <a:pt x="2497394" y="0"/>
                </a:lnTo>
                <a:cubicBezTo>
                  <a:pt x="2993923" y="16387"/>
                  <a:pt x="2774335" y="45884"/>
                  <a:pt x="2979174" y="98323"/>
                </a:cubicBezTo>
                <a:cubicBezTo>
                  <a:pt x="3184013" y="150762"/>
                  <a:pt x="3534697" y="273664"/>
                  <a:pt x="3726426" y="314632"/>
                </a:cubicBezTo>
                <a:cubicBezTo>
                  <a:pt x="3918155" y="355600"/>
                  <a:pt x="3913238" y="339213"/>
                  <a:pt x="4129548" y="344129"/>
                </a:cubicBezTo>
                <a:cubicBezTo>
                  <a:pt x="4345858" y="349045"/>
                  <a:pt x="4863690" y="342490"/>
                  <a:pt x="5024284" y="344129"/>
                </a:cubicBezTo>
                <a:cubicBezTo>
                  <a:pt x="5184878" y="345768"/>
                  <a:pt x="5138994" y="349864"/>
                  <a:pt x="5093110" y="353961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7C7BE35-6341-AA8D-67EE-60CD4240ED0E}"/>
              </a:ext>
            </a:extLst>
          </p:cNvPr>
          <p:cNvSpPr txBox="1"/>
          <p:nvPr/>
        </p:nvSpPr>
        <p:spPr>
          <a:xfrm>
            <a:off x="8144216" y="2704300"/>
            <a:ext cx="99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MABL</a:t>
            </a:r>
          </a:p>
        </p:txBody>
      </p:sp>
      <p:sp>
        <p:nvSpPr>
          <p:cNvPr id="16" name="Segnaposto numero diapositiva 15">
            <a:extLst>
              <a:ext uri="{FF2B5EF4-FFF2-40B4-BE49-F238E27FC236}">
                <a16:creationId xmlns:a16="http://schemas.microsoft.com/office/drawing/2014/main" id="{FF6D4C5A-6A92-E96A-86A3-4F63ABC72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29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191C06F-39A2-A9FA-EDEF-698CAF1E0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567544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8412E-EC4B-97EB-8FDA-DFD0A8669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F47A6B3-A12A-ABE0-E7A2-60D3841BDF5E}"/>
              </a:ext>
            </a:extLst>
          </p:cNvPr>
          <p:cNvSpPr txBox="1"/>
          <p:nvPr/>
        </p:nvSpPr>
        <p:spPr>
          <a:xfrm>
            <a:off x="3252357" y="142786"/>
            <a:ext cx="601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The Sub - / Mesoscale – an </a:t>
            </a:r>
            <a:r>
              <a:rPr lang="it-IT" sz="2400" b="1" dirty="0" err="1"/>
              <a:t>introduction</a:t>
            </a:r>
            <a:endParaRPr lang="it-IT" b="1" dirty="0"/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0028B628-8B78-0E69-9422-6EDC0BE01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</a:t>
            </a:fld>
            <a:endParaRPr lang="en-GB" dirty="0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C3EF9E85-F907-2B2D-660E-B5CDC7D05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A2E947CC-C6BB-7ABC-91DE-C2E1EA408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7D302A63-A6D2-9A7E-2400-3E2566610AAD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422DDB02-8C5B-D938-7ACF-0D33E955796E}"/>
              </a:ext>
            </a:extLst>
          </p:cNvPr>
          <p:cNvSpPr txBox="1"/>
          <p:nvPr/>
        </p:nvSpPr>
        <p:spPr>
          <a:xfrm>
            <a:off x="7117362" y="810564"/>
            <a:ext cx="440117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pPr algn="ctr"/>
            <a:r>
              <a:rPr lang="it-IT" b="1" dirty="0" err="1"/>
              <a:t>Important</a:t>
            </a:r>
            <a:r>
              <a:rPr lang="it-IT" b="1" dirty="0"/>
              <a:t> in the global energy budget!</a:t>
            </a:r>
          </a:p>
          <a:p>
            <a:pPr algn="ctr"/>
            <a:r>
              <a:rPr lang="it-IT" sz="1600" i="1" dirty="0"/>
              <a:t>(Renault et al. 2023, </a:t>
            </a:r>
            <a:r>
              <a:rPr lang="it-IT" sz="1600" i="1" dirty="0" err="1"/>
              <a:t>Seo</a:t>
            </a:r>
            <a:r>
              <a:rPr lang="it-IT" sz="1600" i="1" dirty="0"/>
              <a:t> et al. 2023, </a:t>
            </a:r>
          </a:p>
          <a:p>
            <a:pPr algn="ctr"/>
            <a:r>
              <a:rPr lang="it-IT" sz="1600" i="1" dirty="0"/>
              <a:t>Bishop et al. 2020)</a:t>
            </a:r>
            <a:endParaRPr lang="it-IT" i="1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5319992-04C7-7B98-8CA1-99FE084D6E25}"/>
              </a:ext>
            </a:extLst>
          </p:cNvPr>
          <p:cNvSpPr txBox="1"/>
          <p:nvPr/>
        </p:nvSpPr>
        <p:spPr>
          <a:xfrm>
            <a:off x="7260551" y="2106650"/>
            <a:ext cx="4114800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Thermal feedback TFB</a:t>
            </a:r>
          </a:p>
          <a:p>
            <a:pPr algn="ctr"/>
            <a:r>
              <a:rPr lang="it-IT" dirty="0" err="1"/>
              <a:t>Modulates</a:t>
            </a:r>
            <a:r>
              <a:rPr lang="it-IT" dirty="0"/>
              <a:t> </a:t>
            </a:r>
            <a:r>
              <a:rPr lang="it-IT" dirty="0" err="1"/>
              <a:t>local</a:t>
            </a:r>
            <a:r>
              <a:rPr lang="it-IT" dirty="0"/>
              <a:t> temperature, </a:t>
            </a:r>
            <a:r>
              <a:rPr lang="it-IT" dirty="0" err="1"/>
              <a:t>stability</a:t>
            </a:r>
            <a:r>
              <a:rPr lang="it-IT" dirty="0"/>
              <a:t> and </a:t>
            </a:r>
            <a:r>
              <a:rPr lang="it-IT" dirty="0" err="1"/>
              <a:t>circulation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modified</a:t>
            </a:r>
            <a:r>
              <a:rPr lang="it-IT" dirty="0"/>
              <a:t> </a:t>
            </a:r>
            <a:r>
              <a:rPr lang="it-IT" dirty="0" err="1"/>
              <a:t>thermodynamic</a:t>
            </a:r>
            <a:r>
              <a:rPr lang="it-IT" dirty="0"/>
              <a:t> </a:t>
            </a:r>
            <a:r>
              <a:rPr lang="it-IT" dirty="0" err="1"/>
              <a:t>fluxes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6160440-AC8B-9C68-6EE8-FDACDDC342B6}"/>
              </a:ext>
            </a:extLst>
          </p:cNvPr>
          <p:cNvSpPr txBox="1"/>
          <p:nvPr/>
        </p:nvSpPr>
        <p:spPr>
          <a:xfrm>
            <a:off x="6975278" y="3936680"/>
            <a:ext cx="4671344" cy="2246769"/>
          </a:xfrm>
          <a:prstGeom prst="rect">
            <a:avLst/>
          </a:prstGeom>
          <a:noFill/>
          <a:ln w="38100">
            <a:solidFill>
              <a:srgbClr val="FF33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DATASET</a:t>
            </a:r>
          </a:p>
          <a:p>
            <a:pPr algn="ctr"/>
            <a:endParaRPr lang="it-IT" sz="2000" dirty="0"/>
          </a:p>
          <a:p>
            <a:pPr algn="ctr"/>
            <a:r>
              <a:rPr lang="it-IT" sz="2000" b="1" dirty="0"/>
              <a:t>High-</a:t>
            </a:r>
            <a:r>
              <a:rPr lang="it-IT" sz="2000" b="1" dirty="0" err="1"/>
              <a:t>resolution</a:t>
            </a:r>
            <a:r>
              <a:rPr lang="it-IT" sz="2000" b="1" dirty="0"/>
              <a:t> </a:t>
            </a:r>
            <a:r>
              <a:rPr lang="it-IT" sz="2000" b="1" dirty="0" err="1"/>
              <a:t>coupled</a:t>
            </a:r>
            <a:r>
              <a:rPr lang="it-IT" sz="2000" b="1" dirty="0"/>
              <a:t> </a:t>
            </a:r>
            <a:r>
              <a:rPr lang="it-IT" sz="2000" b="1" dirty="0" err="1"/>
              <a:t>simulation</a:t>
            </a:r>
            <a:r>
              <a:rPr lang="it-IT" sz="2000" dirty="0"/>
              <a:t>:</a:t>
            </a:r>
          </a:p>
          <a:p>
            <a:pPr marL="285750" indent="-285750">
              <a:buFontTx/>
              <a:buChar char="-"/>
            </a:pPr>
            <a:r>
              <a:rPr lang="it-IT" sz="2000" dirty="0"/>
              <a:t>WRF           2km </a:t>
            </a:r>
            <a:r>
              <a:rPr lang="it-IT" sz="2000" dirty="0" err="1"/>
              <a:t>atmosphere</a:t>
            </a:r>
            <a:endParaRPr lang="it-IT" sz="2000" dirty="0"/>
          </a:p>
          <a:p>
            <a:pPr marL="285750" indent="-285750">
              <a:buFontTx/>
              <a:buChar char="-"/>
            </a:pPr>
            <a:r>
              <a:rPr lang="it-IT" sz="2000" dirty="0"/>
              <a:t>CROCO    1km </a:t>
            </a:r>
            <a:r>
              <a:rPr lang="it-IT" sz="2000" dirty="0" err="1"/>
              <a:t>ocean</a:t>
            </a:r>
            <a:endParaRPr lang="it-IT" sz="2000" dirty="0"/>
          </a:p>
          <a:p>
            <a:pPr marL="285750" indent="-285750">
              <a:buFontTx/>
              <a:buChar char="-"/>
            </a:pPr>
            <a:r>
              <a:rPr lang="it-IT" sz="2000" dirty="0" err="1"/>
              <a:t>Daily</a:t>
            </a:r>
            <a:r>
              <a:rPr lang="it-IT" sz="2000" dirty="0"/>
              <a:t> </a:t>
            </a:r>
            <a:r>
              <a:rPr lang="it-IT" sz="2000" dirty="0" err="1"/>
              <a:t>averages</a:t>
            </a:r>
            <a:r>
              <a:rPr lang="it-IT" sz="2000" dirty="0"/>
              <a:t> in </a:t>
            </a:r>
            <a:r>
              <a:rPr lang="it-IT" sz="2000" dirty="0" err="1"/>
              <a:t>February</a:t>
            </a:r>
            <a:r>
              <a:rPr lang="it-IT" sz="2000" dirty="0"/>
              <a:t> 2020</a:t>
            </a:r>
          </a:p>
          <a:p>
            <a:pPr marL="285750" indent="-285750">
              <a:buFontTx/>
              <a:buChar char="-"/>
            </a:pPr>
            <a:r>
              <a:rPr lang="it-IT" sz="2000" dirty="0"/>
              <a:t>EUREC4A </a:t>
            </a:r>
            <a:r>
              <a:rPr lang="it-IT" sz="2000" dirty="0" err="1"/>
              <a:t>region</a:t>
            </a:r>
            <a:r>
              <a:rPr lang="it-IT" sz="2000" dirty="0"/>
              <a:t>  </a:t>
            </a:r>
            <a:r>
              <a:rPr lang="it-IT" sz="1400" i="1" dirty="0"/>
              <a:t>Stevens et al. 2021</a:t>
            </a:r>
            <a:endParaRPr lang="en-GB" sz="20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A77C826-3DF7-031C-1ABE-0F818A3A6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1378" y="961275"/>
            <a:ext cx="5143313" cy="43118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261795F8-FD6D-AE00-E7FE-EBDD06504E84}"/>
              </a:ext>
            </a:extLst>
          </p:cNvPr>
          <p:cNvSpPr txBox="1"/>
          <p:nvPr/>
        </p:nvSpPr>
        <p:spPr>
          <a:xfrm>
            <a:off x="5732399" y="4405684"/>
            <a:ext cx="478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EQ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D6EE0D9-8D86-4A47-1B11-2DF0B50465C1}"/>
              </a:ext>
            </a:extLst>
          </p:cNvPr>
          <p:cNvSpPr txBox="1"/>
          <p:nvPr/>
        </p:nvSpPr>
        <p:spPr>
          <a:xfrm>
            <a:off x="5713620" y="2522148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10N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868940F-2346-2435-6148-DFB69ED3998D}"/>
              </a:ext>
            </a:extLst>
          </p:cNvPr>
          <p:cNvSpPr txBox="1"/>
          <p:nvPr/>
        </p:nvSpPr>
        <p:spPr>
          <a:xfrm>
            <a:off x="3012868" y="5345797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50W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02C32FF-772A-1C18-8E64-4C179424547E}"/>
              </a:ext>
            </a:extLst>
          </p:cNvPr>
          <p:cNvSpPr txBox="1"/>
          <p:nvPr/>
        </p:nvSpPr>
        <p:spPr>
          <a:xfrm>
            <a:off x="1158651" y="5273075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60W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494D12E-CFDA-473A-4378-8443EEDD1FCF}"/>
              </a:ext>
            </a:extLst>
          </p:cNvPr>
          <p:cNvSpPr txBox="1"/>
          <p:nvPr/>
        </p:nvSpPr>
        <p:spPr>
          <a:xfrm>
            <a:off x="4773476" y="5260567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40W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0A5F80E3-F6C1-9DA3-245C-553F22376FD5}"/>
              </a:ext>
            </a:extLst>
          </p:cNvPr>
          <p:cNvSpPr/>
          <p:nvPr/>
        </p:nvSpPr>
        <p:spPr>
          <a:xfrm>
            <a:off x="988828" y="1637414"/>
            <a:ext cx="2126512" cy="2169042"/>
          </a:xfrm>
          <a:prstGeom prst="rect">
            <a:avLst/>
          </a:prstGeom>
          <a:noFill/>
          <a:ln>
            <a:solidFill>
              <a:srgbClr val="FF33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86BCC76-DF57-BACD-16FC-3A473013A997}"/>
              </a:ext>
            </a:extLst>
          </p:cNvPr>
          <p:cNvSpPr txBox="1"/>
          <p:nvPr/>
        </p:nvSpPr>
        <p:spPr>
          <a:xfrm>
            <a:off x="1767064" y="5717260"/>
            <a:ext cx="2809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/>
              <a:t>Sea </a:t>
            </a:r>
            <a:r>
              <a:rPr lang="it-IT" sz="1400" dirty="0" err="1"/>
              <a:t>sfc</a:t>
            </a:r>
            <a:r>
              <a:rPr lang="it-IT" sz="1400" dirty="0"/>
              <a:t> </a:t>
            </a:r>
            <a:r>
              <a:rPr lang="it-IT" sz="1400" dirty="0" err="1"/>
              <a:t>currents</a:t>
            </a:r>
            <a:r>
              <a:rPr lang="it-IT" sz="1400" dirty="0"/>
              <a:t> on 6 </a:t>
            </a:r>
            <a:r>
              <a:rPr lang="it-IT" sz="1400" dirty="0" err="1"/>
              <a:t>th</a:t>
            </a:r>
            <a:r>
              <a:rPr lang="it-IT" sz="1400" dirty="0"/>
              <a:t> April 2025</a:t>
            </a:r>
          </a:p>
          <a:p>
            <a:pPr algn="ctr"/>
            <a:r>
              <a:rPr lang="it-IT" sz="1400" dirty="0"/>
              <a:t> </a:t>
            </a:r>
            <a:r>
              <a:rPr lang="it-IT" sz="1400" dirty="0" err="1">
                <a:hlinkClick r:id="rId6"/>
              </a:rPr>
              <a:t>earth.null.school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1104110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39A18675-1B9D-EEA8-CEB0-7E6ADB900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113" y="1464816"/>
            <a:ext cx="6237891" cy="42006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84CF08C-E3F5-1837-A54F-51A679A4C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" y="1512205"/>
            <a:ext cx="6157176" cy="416541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B767F0-B254-2126-5987-53D3BACC3560}"/>
              </a:ext>
            </a:extLst>
          </p:cNvPr>
          <p:cNvSpPr txBox="1"/>
          <p:nvPr/>
        </p:nvSpPr>
        <p:spPr>
          <a:xfrm>
            <a:off x="3219450" y="290926"/>
            <a:ext cx="558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Moisture</a:t>
            </a:r>
            <a:r>
              <a:rPr lang="it-IT" sz="2400" b="1" dirty="0"/>
              <a:t> budget and relative </a:t>
            </a:r>
            <a:r>
              <a:rPr lang="it-IT" sz="2400" b="1" dirty="0" err="1"/>
              <a:t>humidity</a:t>
            </a:r>
            <a:endParaRPr lang="en-GB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67D9B29-B2E6-CF72-0AFF-6479265DF1B5}"/>
              </a:ext>
            </a:extLst>
          </p:cNvPr>
          <p:cNvSpPr txBox="1"/>
          <p:nvPr/>
        </p:nvSpPr>
        <p:spPr>
          <a:xfrm>
            <a:off x="2607013" y="6266453"/>
            <a:ext cx="7472824" cy="461665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dirty="0">
                <a:ln>
                  <a:solidFill>
                    <a:srgbClr val="0070C0"/>
                  </a:solidFill>
                </a:ln>
              </a:rPr>
              <a:t>SST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anomalies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constrain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only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SATURATION,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not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WVMR</a:t>
            </a:r>
            <a:endParaRPr lang="en-GB" sz="2400" dirty="0">
              <a:ln>
                <a:solidFill>
                  <a:srgbClr val="0070C0"/>
                </a:solidFill>
              </a:ln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4C72554-9ACB-9D4A-A543-63DB99D1F86F}"/>
              </a:ext>
            </a:extLst>
          </p:cNvPr>
          <p:cNvSpPr txBox="1"/>
          <p:nvPr/>
        </p:nvSpPr>
        <p:spPr>
          <a:xfrm>
            <a:off x="1733550" y="1056572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Water </a:t>
            </a:r>
            <a:r>
              <a:rPr lang="it-IT" dirty="0" err="1"/>
              <a:t>vapour</a:t>
            </a:r>
            <a:r>
              <a:rPr lang="it-IT" dirty="0"/>
              <a:t> </a:t>
            </a:r>
            <a:r>
              <a:rPr lang="it-IT" dirty="0" err="1"/>
              <a:t>anomalies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7BE2E31-29BD-866A-45AE-ACA70800D96E}"/>
              </a:ext>
            </a:extLst>
          </p:cNvPr>
          <p:cNvSpPr txBox="1"/>
          <p:nvPr/>
        </p:nvSpPr>
        <p:spPr>
          <a:xfrm>
            <a:off x="7725383" y="1018268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Temperature </a:t>
            </a:r>
            <a:r>
              <a:rPr lang="it-IT" dirty="0" err="1"/>
              <a:t>anomalies</a:t>
            </a:r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BA01BAD-4291-7236-EFCC-1A9C302A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30</a:t>
            </a:fld>
            <a:endParaRPr lang="en-GB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D20129A-95BD-DE23-1D9D-A8A30607F880}"/>
              </a:ext>
            </a:extLst>
          </p:cNvPr>
          <p:cNvSpPr txBox="1"/>
          <p:nvPr/>
        </p:nvSpPr>
        <p:spPr>
          <a:xfrm>
            <a:off x="3745148" y="1357808"/>
            <a:ext cx="93101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WVMR’</a:t>
            </a:r>
            <a:endParaRPr lang="en-GB" dirty="0"/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3C0815E1-E60B-E2C4-CD65-17E08644B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54081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6E313F3-BD61-9015-086C-88136A3EA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483" y="776263"/>
            <a:ext cx="6383362" cy="445398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CBD8860-7BE8-AF1D-96EC-41E6254545D7}"/>
              </a:ext>
            </a:extLst>
          </p:cNvPr>
          <p:cNvSpPr txBox="1"/>
          <p:nvPr/>
        </p:nvSpPr>
        <p:spPr>
          <a:xfrm>
            <a:off x="3264952" y="293485"/>
            <a:ext cx="615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Liquid cloud water </a:t>
            </a:r>
            <a:r>
              <a:rPr lang="it-IT" sz="2400" b="1" dirty="0" err="1"/>
              <a:t>content</a:t>
            </a:r>
            <a:r>
              <a:rPr lang="it-IT" sz="2400" b="1" dirty="0"/>
              <a:t> mixing ratio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8AB8532-1F1E-1529-AED5-E2E958C05CA5}"/>
              </a:ext>
            </a:extLst>
          </p:cNvPr>
          <p:cNvSpPr txBox="1"/>
          <p:nvPr/>
        </p:nvSpPr>
        <p:spPr>
          <a:xfrm>
            <a:off x="1988470" y="5201265"/>
            <a:ext cx="836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</a:rPr>
              <a:t>COLD</a:t>
            </a:r>
            <a:r>
              <a:rPr lang="it-IT" dirty="0">
                <a:solidFill>
                  <a:srgbClr val="0070C0"/>
                </a:solidFill>
              </a:rPr>
              <a:t>  </a:t>
            </a:r>
            <a:r>
              <a:rPr lang="it-IT" dirty="0" err="1"/>
              <a:t>anomalies</a:t>
            </a:r>
            <a:r>
              <a:rPr lang="it-IT" dirty="0"/>
              <a:t>:  </a:t>
            </a:r>
            <a:r>
              <a:rPr lang="it-IT" dirty="0" err="1"/>
              <a:t>lower</a:t>
            </a:r>
            <a:r>
              <a:rPr lang="it-IT" dirty="0"/>
              <a:t> cloud base, </a:t>
            </a:r>
            <a:r>
              <a:rPr lang="it-IT" dirty="0" err="1"/>
              <a:t>closer</a:t>
            </a:r>
            <a:r>
              <a:rPr lang="it-IT" dirty="0"/>
              <a:t> to LCL</a:t>
            </a:r>
          </a:p>
          <a:p>
            <a:r>
              <a:rPr lang="it-IT" b="1" dirty="0">
                <a:solidFill>
                  <a:srgbClr val="FF0000"/>
                </a:solidFill>
              </a:rPr>
              <a:t>WARM</a:t>
            </a:r>
            <a:r>
              <a:rPr lang="it-IT" dirty="0"/>
              <a:t> </a:t>
            </a:r>
            <a:r>
              <a:rPr lang="it-IT" dirty="0" err="1"/>
              <a:t>anomalies</a:t>
            </a:r>
            <a:r>
              <a:rPr lang="it-IT" dirty="0"/>
              <a:t>: </a:t>
            </a:r>
            <a:r>
              <a:rPr lang="it-IT" dirty="0" err="1"/>
              <a:t>higher</a:t>
            </a:r>
            <a:r>
              <a:rPr lang="it-IT" dirty="0"/>
              <a:t> cloud base, more mixing </a:t>
            </a:r>
            <a:r>
              <a:rPr lang="it-IT" dirty="0" err="1"/>
              <a:t>between</a:t>
            </a:r>
            <a:r>
              <a:rPr lang="it-IT" dirty="0"/>
              <a:t> LCL and MABL top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067C710-D240-AD7F-0F1D-EDBC37E997E7}"/>
              </a:ext>
            </a:extLst>
          </p:cNvPr>
          <p:cNvSpPr txBox="1"/>
          <p:nvPr/>
        </p:nvSpPr>
        <p:spPr>
          <a:xfrm>
            <a:off x="2069139" y="6145614"/>
            <a:ext cx="8367250" cy="46166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b="1" dirty="0"/>
              <a:t>NET EXPORT OF MOISTURE AND CLOUD WATER FROM PBL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90E1261-AC7C-8227-F68F-7F68009FA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32" y="831365"/>
            <a:ext cx="4607151" cy="4314799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A1932913-4B68-C9CA-B5AA-391B7A8E88D3}"/>
              </a:ext>
            </a:extLst>
          </p:cNvPr>
          <p:cNvCxnSpPr/>
          <p:nvPr/>
        </p:nvCxnSpPr>
        <p:spPr>
          <a:xfrm>
            <a:off x="1079770" y="3764604"/>
            <a:ext cx="381324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51B4A24D-2AF7-2750-BC13-16D60E5AF132}"/>
              </a:ext>
            </a:extLst>
          </p:cNvPr>
          <p:cNvCxnSpPr>
            <a:cxnSpLocks/>
          </p:cNvCxnSpPr>
          <p:nvPr/>
        </p:nvCxnSpPr>
        <p:spPr>
          <a:xfrm flipV="1">
            <a:off x="4893013" y="1206230"/>
            <a:ext cx="1536970" cy="25583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BB06EA92-F432-7EDA-A523-B60032B8DB72}"/>
              </a:ext>
            </a:extLst>
          </p:cNvPr>
          <p:cNvCxnSpPr>
            <a:cxnSpLocks/>
          </p:cNvCxnSpPr>
          <p:nvPr/>
        </p:nvCxnSpPr>
        <p:spPr>
          <a:xfrm>
            <a:off x="4893013" y="4646805"/>
            <a:ext cx="1536970" cy="331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B83F61E-6E9D-88A1-82B8-CA1374C37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31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7A8DEE28-CC18-E12E-3940-6D4432E67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71050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5BB8CDA-D234-77D5-54D8-0A05A845F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420" y="140475"/>
            <a:ext cx="7768729" cy="676460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C1045E9-BEF6-1A82-CE5B-E1B598276E4B}"/>
              </a:ext>
            </a:extLst>
          </p:cNvPr>
          <p:cNvSpPr txBox="1"/>
          <p:nvPr/>
        </p:nvSpPr>
        <p:spPr>
          <a:xfrm>
            <a:off x="8155537" y="6443418"/>
            <a:ext cx="3198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i="1" dirty="0"/>
              <a:t>Borgnino et al. 2024</a:t>
            </a:r>
            <a:endParaRPr lang="en-GB" sz="2400" i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36AB8B9-D832-D908-335B-21E1CF26A145}"/>
              </a:ext>
            </a:extLst>
          </p:cNvPr>
          <p:cNvSpPr txBox="1"/>
          <p:nvPr/>
        </p:nvSpPr>
        <p:spPr>
          <a:xfrm>
            <a:off x="3440346" y="1643969"/>
            <a:ext cx="3190672" cy="646331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Enhanced</a:t>
            </a:r>
            <a:r>
              <a:rPr lang="it-IT" dirty="0"/>
              <a:t> </a:t>
            </a:r>
            <a:r>
              <a:rPr lang="it-IT" dirty="0" err="1"/>
              <a:t>entrainment</a:t>
            </a:r>
            <a:r>
              <a:rPr lang="it-IT" dirty="0"/>
              <a:t> </a:t>
            </a:r>
            <a:r>
              <a:rPr lang="it-IT" dirty="0">
                <a:solidFill>
                  <a:srgbClr val="FF0000"/>
                </a:solidFill>
              </a:rPr>
              <a:t>WARMS</a:t>
            </a:r>
            <a:r>
              <a:rPr lang="it-IT" dirty="0"/>
              <a:t> and </a:t>
            </a:r>
            <a:r>
              <a:rPr lang="it-IT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DRIES</a:t>
            </a:r>
            <a:r>
              <a:rPr lang="it-IT" dirty="0"/>
              <a:t> the MABL</a:t>
            </a:r>
            <a:endParaRPr lang="en-GB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6CDC79A-35FF-6765-F41D-DE9AC769FAD5}"/>
              </a:ext>
            </a:extLst>
          </p:cNvPr>
          <p:cNvSpPr txBox="1"/>
          <p:nvPr/>
        </p:nvSpPr>
        <p:spPr>
          <a:xfrm>
            <a:off x="3806756" y="4618588"/>
            <a:ext cx="2457853" cy="400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SST </a:t>
            </a:r>
            <a:r>
              <a:rPr lang="it-IT" sz="2000" dirty="0" err="1"/>
              <a:t>modifies</a:t>
            </a:r>
            <a:r>
              <a:rPr lang="it-IT" sz="2000" dirty="0"/>
              <a:t> </a:t>
            </a:r>
            <a:r>
              <a:rPr lang="it-IT" sz="2000" dirty="0" err="1"/>
              <a:t>fluxes</a:t>
            </a:r>
            <a:endParaRPr lang="en-GB" sz="20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F294FF0-00F8-B670-DB79-B7E17B6EF9DA}"/>
              </a:ext>
            </a:extLst>
          </p:cNvPr>
          <p:cNvSpPr txBox="1"/>
          <p:nvPr/>
        </p:nvSpPr>
        <p:spPr>
          <a:xfrm>
            <a:off x="3690024" y="3199613"/>
            <a:ext cx="2574585" cy="64633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Entrainment</a:t>
            </a:r>
            <a:r>
              <a:rPr lang="it-IT" dirty="0"/>
              <a:t> feedbacks </a:t>
            </a:r>
          </a:p>
          <a:p>
            <a:pPr algn="ctr"/>
            <a:r>
              <a:rPr lang="it-IT" dirty="0"/>
              <a:t>On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fluxes</a:t>
            </a:r>
            <a:endParaRPr lang="en-GB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3F064E1-89F1-ACAA-EBA6-D31A92B77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32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EF53F4B7-9C0E-8218-B9D9-880C89E1C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6180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7056437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5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7056437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600" y="1058050"/>
            <a:ext cx="3998500" cy="1934154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SST actually the dominant factor </a:t>
            </a:r>
            <a:r>
              <a:rPr lang="en-US" sz="3200" b="1" dirty="0"/>
              <a:t>driving LHF</a:t>
            </a:r>
            <a:r>
              <a:rPr lang="en-US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B89346A-799F-0F3A-E1D6-02C5FB9F3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751" y="1229338"/>
            <a:ext cx="5708649" cy="456691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5BBFE0A-7026-E047-89DE-B4DCF7F66ACE}"/>
              </a:ext>
            </a:extLst>
          </p:cNvPr>
          <p:cNvSpPr txBox="1"/>
          <p:nvPr/>
        </p:nvSpPr>
        <p:spPr>
          <a:xfrm>
            <a:off x="-469751" y="3456721"/>
            <a:ext cx="656575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it-IT" sz="2400" b="1" dirty="0"/>
              <a:t>HOW?    </a:t>
            </a:r>
          </a:p>
          <a:p>
            <a:pPr algn="ctr">
              <a:spcAft>
                <a:spcPts val="600"/>
              </a:spcAft>
            </a:pPr>
            <a:r>
              <a:rPr lang="it-IT" sz="2400" b="1" dirty="0"/>
              <a:t>Local </a:t>
            </a:r>
            <a:r>
              <a:rPr lang="it-IT" sz="2400" b="1" dirty="0" err="1"/>
              <a:t>covariances</a:t>
            </a:r>
            <a:r>
              <a:rPr lang="it-IT" sz="2400" b="1" dirty="0"/>
              <a:t> </a:t>
            </a:r>
          </a:p>
          <a:p>
            <a:pPr algn="ctr">
              <a:spcAft>
                <a:spcPts val="600"/>
              </a:spcAft>
            </a:pPr>
            <a:r>
              <a:rPr lang="it-IT" sz="2400" b="1" dirty="0"/>
              <a:t>with </a:t>
            </a:r>
            <a:r>
              <a:rPr lang="it-IT" sz="2400" b="1" dirty="0" err="1"/>
              <a:t>Gaussian</a:t>
            </a:r>
            <a:r>
              <a:rPr lang="it-IT" sz="2400" b="1" dirty="0"/>
              <a:t> kernel</a:t>
            </a:r>
            <a:endParaRPr lang="it-IT" b="1" dirty="0"/>
          </a:p>
        </p:txBody>
      </p:sp>
      <p:sp>
        <p:nvSpPr>
          <p:cNvPr id="22" name="Segnaposto numero diapositiva 21">
            <a:extLst>
              <a:ext uri="{FF2B5EF4-FFF2-40B4-BE49-F238E27FC236}">
                <a16:creationId xmlns:a16="http://schemas.microsoft.com/office/drawing/2014/main" id="{6EB93342-0C9D-B09F-5F5D-C926B056F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33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A789BC74-86C7-F884-1FD8-8C183568C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881696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E3448D5-F7DF-C4CA-0FFE-8CB78A4CF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98" y="875856"/>
            <a:ext cx="10816923" cy="76627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8583EEB-4A16-BD88-3E92-BE07324B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13" y="2066993"/>
            <a:ext cx="3550718" cy="58920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24FEF37-C95A-6818-11FA-F46D899A0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039" y="2110511"/>
            <a:ext cx="2015750" cy="46983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565248C-CC1D-6A7F-C159-DECC35886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137" y="1974940"/>
            <a:ext cx="3641825" cy="74097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363962-637F-03DA-8211-AD7979733744}"/>
              </a:ext>
            </a:extLst>
          </p:cNvPr>
          <p:cNvSpPr txBox="1"/>
          <p:nvPr/>
        </p:nvSpPr>
        <p:spPr>
          <a:xfrm>
            <a:off x="441012" y="289532"/>
            <a:ext cx="587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Decompose LHF in a large and a small-scale component  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9CA3C62-F891-8ED4-607D-41BBD65E93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012" y="5028055"/>
            <a:ext cx="11353800" cy="152400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17D20AD-F1B5-702C-47F2-DB2EB9F7C2CE}"/>
              </a:ext>
            </a:extLst>
          </p:cNvPr>
          <p:cNvSpPr txBox="1"/>
          <p:nvPr/>
        </p:nvSpPr>
        <p:spPr>
          <a:xfrm>
            <a:off x="3433665" y="4400243"/>
            <a:ext cx="506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From </a:t>
            </a:r>
            <a:r>
              <a:rPr lang="it-IT" dirty="0" err="1"/>
              <a:t>here</a:t>
            </a:r>
            <a:r>
              <a:rPr lang="it-IT" dirty="0"/>
              <a:t>, </a:t>
            </a:r>
            <a:r>
              <a:rPr lang="it-IT" dirty="0" err="1"/>
              <a:t>define</a:t>
            </a:r>
            <a:r>
              <a:rPr lang="it-IT" dirty="0"/>
              <a:t> the </a:t>
            </a:r>
            <a:r>
              <a:rPr lang="it-IT" sz="2000" b="1" i="1" dirty="0" err="1"/>
              <a:t>local</a:t>
            </a:r>
            <a:r>
              <a:rPr lang="it-IT" sz="2000" b="1" i="1" dirty="0"/>
              <a:t> </a:t>
            </a:r>
            <a:r>
              <a:rPr lang="it-IT" sz="2000" b="1" i="1" dirty="0" err="1"/>
              <a:t>correlation</a:t>
            </a:r>
            <a:r>
              <a:rPr lang="it-IT" sz="2000" b="1" i="1" dirty="0"/>
              <a:t> </a:t>
            </a:r>
            <a:r>
              <a:rPr lang="it-IT" dirty="0" err="1"/>
              <a:t>metric</a:t>
            </a:r>
            <a:r>
              <a:rPr lang="it-IT" dirty="0"/>
              <a:t> </a:t>
            </a:r>
            <a:endParaRPr lang="it-IT" b="1" dirty="0"/>
          </a:p>
        </p:txBody>
      </p:sp>
      <p:sp>
        <p:nvSpPr>
          <p:cNvPr id="12" name="Freccia in giù 11">
            <a:extLst>
              <a:ext uri="{FF2B5EF4-FFF2-40B4-BE49-F238E27FC236}">
                <a16:creationId xmlns:a16="http://schemas.microsoft.com/office/drawing/2014/main" id="{211FEE63-757C-6E73-E6C4-7C095B2558E5}"/>
              </a:ext>
            </a:extLst>
          </p:cNvPr>
          <p:cNvSpPr/>
          <p:nvPr/>
        </p:nvSpPr>
        <p:spPr>
          <a:xfrm>
            <a:off x="5477069" y="2985796"/>
            <a:ext cx="618931" cy="135472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93F1DF3-F777-B3B5-2E90-C936982F13CC}"/>
                  </a:ext>
                </a:extLst>
              </p:cNvPr>
              <p:cNvSpPr txBox="1"/>
              <p:nvPr/>
            </p:nvSpPr>
            <p:spPr>
              <a:xfrm>
                <a:off x="7305869" y="245831"/>
                <a:ext cx="4702629" cy="400110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sz="2000" b="1" dirty="0"/>
                  <a:t>OVERBAR = low-pass filter, </a:t>
                </a:r>
                <a14:m>
                  <m:oMath xmlns:m="http://schemas.openxmlformats.org/officeDocument/2006/math"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𝟏𝟓𝟎</m:t>
                    </m:r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𝒌𝒎</m:t>
                    </m:r>
                  </m:oMath>
                </a14:m>
                <a:endParaRPr lang="it-IT" sz="2000" b="1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93F1DF3-F777-B3B5-2E90-C936982F1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869" y="245831"/>
                <a:ext cx="4702629" cy="400110"/>
              </a:xfrm>
              <a:prstGeom prst="rect">
                <a:avLst/>
              </a:prstGeom>
              <a:blipFill>
                <a:blip r:embed="rId7"/>
                <a:stretch>
                  <a:fillRect l="-900" t="-1389" b="-20833"/>
                </a:stretch>
              </a:blipFill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2C7E630-A0E7-8F19-88A7-73B47EE81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34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5B49A64-2BBC-D81A-4ABD-C09EF00F5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52545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3E568865-A249-3A90-660C-6B01A575A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765" y="1394953"/>
            <a:ext cx="5988797" cy="368142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20715D91-AE28-1B30-8C10-8CE531496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" y="1394953"/>
            <a:ext cx="6024768" cy="366094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F4F6480-E122-49FE-D801-04C649051BA6}"/>
              </a:ext>
            </a:extLst>
          </p:cNvPr>
          <p:cNvSpPr txBox="1"/>
          <p:nvPr/>
        </p:nvSpPr>
        <p:spPr>
          <a:xfrm>
            <a:off x="2262061" y="183867"/>
            <a:ext cx="84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NORMALIZED COVARIANCES   («LOCAL CORRELATIONS»)</a:t>
            </a:r>
            <a:endParaRPr lang="en-GB" sz="2400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E65C49-9257-6337-1324-4DC6E60E6B87}"/>
              </a:ext>
            </a:extLst>
          </p:cNvPr>
          <p:cNvSpPr txBox="1"/>
          <p:nvPr/>
        </p:nvSpPr>
        <p:spPr>
          <a:xfrm>
            <a:off x="916758" y="5339944"/>
            <a:ext cx="5988797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SST </a:t>
            </a:r>
            <a:r>
              <a:rPr lang="it-IT" sz="2400" dirty="0" err="1"/>
              <a:t>variability</a:t>
            </a:r>
            <a:r>
              <a:rPr lang="it-IT" sz="2400" dirty="0"/>
              <a:t> </a:t>
            </a:r>
            <a:r>
              <a:rPr lang="it-IT" sz="2400" dirty="0" err="1"/>
              <a:t>dominates</a:t>
            </a:r>
            <a:r>
              <a:rPr lang="it-IT" sz="2400" dirty="0"/>
              <a:t> </a:t>
            </a:r>
            <a:r>
              <a:rPr lang="it-IT" sz="2400" dirty="0" err="1"/>
              <a:t>at</a:t>
            </a:r>
            <a:r>
              <a:rPr lang="it-IT" sz="2400" dirty="0"/>
              <a:t> small </a:t>
            </a:r>
            <a:r>
              <a:rPr lang="it-IT" sz="2400" dirty="0" err="1"/>
              <a:t>scales</a:t>
            </a: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U leads variability at larger scales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q is important in inhibiting LHF release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A985DEB-6557-0953-9B39-6193030FCE42}"/>
                  </a:ext>
                </a:extLst>
              </p:cNvPr>
              <p:cNvSpPr txBox="1"/>
              <p:nvPr/>
            </p:nvSpPr>
            <p:spPr>
              <a:xfrm>
                <a:off x="7782791" y="5192635"/>
                <a:ext cx="27224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A985DEB-6557-0953-9B39-6193030FC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2791" y="5192635"/>
                <a:ext cx="272241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579D470-C22A-8FCD-74EC-04BCEC6AC4F8}"/>
                  </a:ext>
                </a:extLst>
              </p:cNvPr>
              <p:cNvSpPr txBox="1"/>
              <p:nvPr/>
            </p:nvSpPr>
            <p:spPr>
              <a:xfrm>
                <a:off x="6746100" y="901387"/>
                <a:ext cx="46077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𝟔𝟎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𝒌𝒎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it-IT" sz="2800" b="1" i="0" smtClean="0">
                          <a:latin typeface="Cambria Math" panose="02040503050406030204" pitchFamily="18" charset="0"/>
                        </a:rPr>
                        <m:t>𝐬𝐜𝐚𝐥𝐞𝐬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 &lt;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𝟏𝟓𝟎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𝒌𝒎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579D470-C22A-8FCD-74EC-04BCEC6AC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100" y="901387"/>
                <a:ext cx="460770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B8188D4-9758-3250-7B37-90AE783D7274}"/>
                  </a:ext>
                </a:extLst>
              </p:cNvPr>
              <p:cNvSpPr txBox="1"/>
              <p:nvPr/>
            </p:nvSpPr>
            <p:spPr>
              <a:xfrm>
                <a:off x="1710547" y="918388"/>
                <a:ext cx="32672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800" b="1" dirty="0" err="1"/>
                  <a:t>scales</a:t>
                </a:r>
                <a:r>
                  <a:rPr lang="it-IT" sz="2800" b="1" dirty="0"/>
                  <a:t> </a:t>
                </a:r>
                <a14:m>
                  <m:oMath xmlns:m="http://schemas.openxmlformats.org/officeDocument/2006/math">
                    <m:r>
                      <a:rPr lang="it-IT" sz="2800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it-IT" sz="2800" b="1" i="1" smtClean="0">
                        <a:latin typeface="Cambria Math" panose="02040503050406030204" pitchFamily="18" charset="0"/>
                      </a:rPr>
                      <m:t>𝟏𝟓𝟎</m:t>
                    </m:r>
                    <m:r>
                      <a:rPr lang="it-IT" sz="2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800" b="1" i="1" smtClean="0">
                        <a:latin typeface="Cambria Math" panose="02040503050406030204" pitchFamily="18" charset="0"/>
                      </a:rPr>
                      <m:t>𝒌𝒎</m:t>
                    </m:r>
                  </m:oMath>
                </a14:m>
                <a:endParaRPr lang="en-GB" b="1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B8188D4-9758-3250-7B37-90AE783D7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547" y="918388"/>
                <a:ext cx="3267269" cy="523220"/>
              </a:xfrm>
              <a:prstGeom prst="rect">
                <a:avLst/>
              </a:prstGeom>
              <a:blipFill>
                <a:blip r:embed="rId7"/>
                <a:stretch>
                  <a:fillRect l="-3918" t="-12941" b="-329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E699D2EE-5781-D55D-B1B9-606C610B7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35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4ADAA784-A9C5-13EC-A91F-63BF37919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3866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aria aperta, acqua, natura, orizzonte&#10;&#10;Descrizione generata automaticamente">
            <a:extLst>
              <a:ext uri="{FF2B5EF4-FFF2-40B4-BE49-F238E27FC236}">
                <a16:creationId xmlns:a16="http://schemas.microsoft.com/office/drawing/2014/main" id="{1E7A6F38-446F-7CA6-08FC-83C59CC09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38"/>
          <a:stretch/>
        </p:blipFill>
        <p:spPr>
          <a:xfrm>
            <a:off x="-344128" y="-398076"/>
            <a:ext cx="6951758" cy="8041535"/>
          </a:xfrm>
          <a:custGeom>
            <a:avLst/>
            <a:gdLst>
              <a:gd name="connsiteX0" fmla="*/ 0 w 6951758"/>
              <a:gd name="connsiteY0" fmla="*/ 0 h 8041535"/>
              <a:gd name="connsiteX1" fmla="*/ 440278 w 6951758"/>
              <a:gd name="connsiteY1" fmla="*/ 0 h 8041535"/>
              <a:gd name="connsiteX2" fmla="*/ 880556 w 6951758"/>
              <a:gd name="connsiteY2" fmla="*/ 0 h 8041535"/>
              <a:gd name="connsiteX3" fmla="*/ 1320834 w 6951758"/>
              <a:gd name="connsiteY3" fmla="*/ 0 h 8041535"/>
              <a:gd name="connsiteX4" fmla="*/ 1691594 w 6951758"/>
              <a:gd name="connsiteY4" fmla="*/ 0 h 8041535"/>
              <a:gd name="connsiteX5" fmla="*/ 2062355 w 6951758"/>
              <a:gd name="connsiteY5" fmla="*/ 0 h 8041535"/>
              <a:gd name="connsiteX6" fmla="*/ 2641668 w 6951758"/>
              <a:gd name="connsiteY6" fmla="*/ 0 h 8041535"/>
              <a:gd name="connsiteX7" fmla="*/ 3220981 w 6951758"/>
              <a:gd name="connsiteY7" fmla="*/ 0 h 8041535"/>
              <a:gd name="connsiteX8" fmla="*/ 3939330 w 6951758"/>
              <a:gd name="connsiteY8" fmla="*/ 0 h 8041535"/>
              <a:gd name="connsiteX9" fmla="*/ 4518643 w 6951758"/>
              <a:gd name="connsiteY9" fmla="*/ 0 h 8041535"/>
              <a:gd name="connsiteX10" fmla="*/ 4958921 w 6951758"/>
              <a:gd name="connsiteY10" fmla="*/ 0 h 8041535"/>
              <a:gd name="connsiteX11" fmla="*/ 5329681 w 6951758"/>
              <a:gd name="connsiteY11" fmla="*/ 0 h 8041535"/>
              <a:gd name="connsiteX12" fmla="*/ 5839477 w 6951758"/>
              <a:gd name="connsiteY12" fmla="*/ 0 h 8041535"/>
              <a:gd name="connsiteX13" fmla="*/ 6951758 w 6951758"/>
              <a:gd name="connsiteY13" fmla="*/ 0 h 8041535"/>
              <a:gd name="connsiteX14" fmla="*/ 6951758 w 6951758"/>
              <a:gd name="connsiteY14" fmla="*/ 735226 h 8041535"/>
              <a:gd name="connsiteX15" fmla="*/ 6951758 w 6951758"/>
              <a:gd name="connsiteY15" fmla="*/ 1068375 h 8041535"/>
              <a:gd name="connsiteX16" fmla="*/ 6951758 w 6951758"/>
              <a:gd name="connsiteY16" fmla="*/ 1562355 h 8041535"/>
              <a:gd name="connsiteX17" fmla="*/ 6951758 w 6951758"/>
              <a:gd name="connsiteY17" fmla="*/ 2217166 h 8041535"/>
              <a:gd name="connsiteX18" fmla="*/ 6951758 w 6951758"/>
              <a:gd name="connsiteY18" fmla="*/ 2871977 h 8041535"/>
              <a:gd name="connsiteX19" fmla="*/ 6951758 w 6951758"/>
              <a:gd name="connsiteY19" fmla="*/ 3446372 h 8041535"/>
              <a:gd name="connsiteX20" fmla="*/ 6951758 w 6951758"/>
              <a:gd name="connsiteY20" fmla="*/ 4181598 h 8041535"/>
              <a:gd name="connsiteX21" fmla="*/ 6951758 w 6951758"/>
              <a:gd name="connsiteY21" fmla="*/ 4836409 h 8041535"/>
              <a:gd name="connsiteX22" fmla="*/ 6951758 w 6951758"/>
              <a:gd name="connsiteY22" fmla="*/ 5249974 h 8041535"/>
              <a:gd name="connsiteX23" fmla="*/ 6951758 w 6951758"/>
              <a:gd name="connsiteY23" fmla="*/ 5583123 h 8041535"/>
              <a:gd name="connsiteX24" fmla="*/ 6951758 w 6951758"/>
              <a:gd name="connsiteY24" fmla="*/ 6318349 h 8041535"/>
              <a:gd name="connsiteX25" fmla="*/ 6951758 w 6951758"/>
              <a:gd name="connsiteY25" fmla="*/ 6651498 h 8041535"/>
              <a:gd name="connsiteX26" fmla="*/ 6951758 w 6951758"/>
              <a:gd name="connsiteY26" fmla="*/ 7145478 h 8041535"/>
              <a:gd name="connsiteX27" fmla="*/ 6951758 w 6951758"/>
              <a:gd name="connsiteY27" fmla="*/ 8041535 h 8041535"/>
              <a:gd name="connsiteX28" fmla="*/ 6302927 w 6951758"/>
              <a:gd name="connsiteY28" fmla="*/ 8041535 h 8041535"/>
              <a:gd name="connsiteX29" fmla="*/ 5793132 w 6951758"/>
              <a:gd name="connsiteY29" fmla="*/ 8041535 h 8041535"/>
              <a:gd name="connsiteX30" fmla="*/ 5144301 w 6951758"/>
              <a:gd name="connsiteY30" fmla="*/ 8041535 h 8041535"/>
              <a:gd name="connsiteX31" fmla="*/ 4425953 w 6951758"/>
              <a:gd name="connsiteY31" fmla="*/ 8041535 h 8041535"/>
              <a:gd name="connsiteX32" fmla="*/ 3846639 w 6951758"/>
              <a:gd name="connsiteY32" fmla="*/ 8041535 h 8041535"/>
              <a:gd name="connsiteX33" fmla="*/ 3267326 w 6951758"/>
              <a:gd name="connsiteY33" fmla="*/ 8041535 h 8041535"/>
              <a:gd name="connsiteX34" fmla="*/ 2688013 w 6951758"/>
              <a:gd name="connsiteY34" fmla="*/ 8041535 h 8041535"/>
              <a:gd name="connsiteX35" fmla="*/ 1969665 w 6951758"/>
              <a:gd name="connsiteY35" fmla="*/ 8041535 h 8041535"/>
              <a:gd name="connsiteX36" fmla="*/ 1529387 w 6951758"/>
              <a:gd name="connsiteY36" fmla="*/ 8041535 h 8041535"/>
              <a:gd name="connsiteX37" fmla="*/ 1089109 w 6951758"/>
              <a:gd name="connsiteY37" fmla="*/ 8041535 h 8041535"/>
              <a:gd name="connsiteX38" fmla="*/ 0 w 6951758"/>
              <a:gd name="connsiteY38" fmla="*/ 8041535 h 8041535"/>
              <a:gd name="connsiteX39" fmla="*/ 0 w 6951758"/>
              <a:gd name="connsiteY39" fmla="*/ 7467140 h 8041535"/>
              <a:gd name="connsiteX40" fmla="*/ 0 w 6951758"/>
              <a:gd name="connsiteY40" fmla="*/ 6892744 h 8041535"/>
              <a:gd name="connsiteX41" fmla="*/ 0 w 6951758"/>
              <a:gd name="connsiteY41" fmla="*/ 6318349 h 8041535"/>
              <a:gd name="connsiteX42" fmla="*/ 0 w 6951758"/>
              <a:gd name="connsiteY42" fmla="*/ 5824369 h 8041535"/>
              <a:gd name="connsiteX43" fmla="*/ 0 w 6951758"/>
              <a:gd name="connsiteY43" fmla="*/ 5089143 h 8041535"/>
              <a:gd name="connsiteX44" fmla="*/ 0 w 6951758"/>
              <a:gd name="connsiteY44" fmla="*/ 4434332 h 8041535"/>
              <a:gd name="connsiteX45" fmla="*/ 0 w 6951758"/>
              <a:gd name="connsiteY45" fmla="*/ 4020768 h 8041535"/>
              <a:gd name="connsiteX46" fmla="*/ 0 w 6951758"/>
              <a:gd name="connsiteY46" fmla="*/ 3285541 h 8041535"/>
              <a:gd name="connsiteX47" fmla="*/ 0 w 6951758"/>
              <a:gd name="connsiteY47" fmla="*/ 2952392 h 8041535"/>
              <a:gd name="connsiteX48" fmla="*/ 0 w 6951758"/>
              <a:gd name="connsiteY48" fmla="*/ 2458412 h 8041535"/>
              <a:gd name="connsiteX49" fmla="*/ 0 w 6951758"/>
              <a:gd name="connsiteY49" fmla="*/ 2044847 h 8041535"/>
              <a:gd name="connsiteX50" fmla="*/ 0 w 6951758"/>
              <a:gd name="connsiteY50" fmla="*/ 1470452 h 8041535"/>
              <a:gd name="connsiteX51" fmla="*/ 0 w 6951758"/>
              <a:gd name="connsiteY51" fmla="*/ 976472 h 8041535"/>
              <a:gd name="connsiteX52" fmla="*/ 0 w 6951758"/>
              <a:gd name="connsiteY52" fmla="*/ 0 h 804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951758" h="8041535" fill="none" extrusionOk="0">
                <a:moveTo>
                  <a:pt x="0" y="0"/>
                </a:moveTo>
                <a:cubicBezTo>
                  <a:pt x="97776" y="-49961"/>
                  <a:pt x="326339" y="20268"/>
                  <a:pt x="440278" y="0"/>
                </a:cubicBezTo>
                <a:cubicBezTo>
                  <a:pt x="554217" y="-20268"/>
                  <a:pt x="747695" y="35721"/>
                  <a:pt x="880556" y="0"/>
                </a:cubicBezTo>
                <a:cubicBezTo>
                  <a:pt x="1013417" y="-35721"/>
                  <a:pt x="1115243" y="26746"/>
                  <a:pt x="1320834" y="0"/>
                </a:cubicBezTo>
                <a:cubicBezTo>
                  <a:pt x="1526425" y="-26746"/>
                  <a:pt x="1525735" y="6568"/>
                  <a:pt x="1691594" y="0"/>
                </a:cubicBezTo>
                <a:cubicBezTo>
                  <a:pt x="1857453" y="-6568"/>
                  <a:pt x="1972246" y="7684"/>
                  <a:pt x="2062355" y="0"/>
                </a:cubicBezTo>
                <a:cubicBezTo>
                  <a:pt x="2152464" y="-7684"/>
                  <a:pt x="2368550" y="48596"/>
                  <a:pt x="2641668" y="0"/>
                </a:cubicBezTo>
                <a:cubicBezTo>
                  <a:pt x="2914786" y="-48596"/>
                  <a:pt x="3024954" y="42925"/>
                  <a:pt x="3220981" y="0"/>
                </a:cubicBezTo>
                <a:cubicBezTo>
                  <a:pt x="3417008" y="-42925"/>
                  <a:pt x="3758505" y="53393"/>
                  <a:pt x="3939330" y="0"/>
                </a:cubicBezTo>
                <a:cubicBezTo>
                  <a:pt x="4120155" y="-53393"/>
                  <a:pt x="4268963" y="47187"/>
                  <a:pt x="4518643" y="0"/>
                </a:cubicBezTo>
                <a:cubicBezTo>
                  <a:pt x="4768323" y="-47187"/>
                  <a:pt x="4853811" y="11439"/>
                  <a:pt x="4958921" y="0"/>
                </a:cubicBezTo>
                <a:cubicBezTo>
                  <a:pt x="5064031" y="-11439"/>
                  <a:pt x="5188146" y="10879"/>
                  <a:pt x="5329681" y="0"/>
                </a:cubicBezTo>
                <a:cubicBezTo>
                  <a:pt x="5471216" y="-10879"/>
                  <a:pt x="5631495" y="15775"/>
                  <a:pt x="5839477" y="0"/>
                </a:cubicBezTo>
                <a:cubicBezTo>
                  <a:pt x="6047459" y="-15775"/>
                  <a:pt x="6536274" y="60935"/>
                  <a:pt x="6951758" y="0"/>
                </a:cubicBezTo>
                <a:cubicBezTo>
                  <a:pt x="7025697" y="228125"/>
                  <a:pt x="6908315" y="573481"/>
                  <a:pt x="6951758" y="735226"/>
                </a:cubicBezTo>
                <a:cubicBezTo>
                  <a:pt x="6995201" y="896971"/>
                  <a:pt x="6924073" y="954687"/>
                  <a:pt x="6951758" y="1068375"/>
                </a:cubicBezTo>
                <a:cubicBezTo>
                  <a:pt x="6979443" y="1182063"/>
                  <a:pt x="6931222" y="1342920"/>
                  <a:pt x="6951758" y="1562355"/>
                </a:cubicBezTo>
                <a:cubicBezTo>
                  <a:pt x="6972294" y="1781790"/>
                  <a:pt x="6893116" y="2081023"/>
                  <a:pt x="6951758" y="2217166"/>
                </a:cubicBezTo>
                <a:cubicBezTo>
                  <a:pt x="7010400" y="2353309"/>
                  <a:pt x="6881125" y="2652253"/>
                  <a:pt x="6951758" y="2871977"/>
                </a:cubicBezTo>
                <a:cubicBezTo>
                  <a:pt x="7022391" y="3091701"/>
                  <a:pt x="6931861" y="3323419"/>
                  <a:pt x="6951758" y="3446372"/>
                </a:cubicBezTo>
                <a:cubicBezTo>
                  <a:pt x="6971655" y="3569326"/>
                  <a:pt x="6942908" y="3958552"/>
                  <a:pt x="6951758" y="4181598"/>
                </a:cubicBezTo>
                <a:cubicBezTo>
                  <a:pt x="6960608" y="4404644"/>
                  <a:pt x="6925095" y="4649225"/>
                  <a:pt x="6951758" y="4836409"/>
                </a:cubicBezTo>
                <a:cubicBezTo>
                  <a:pt x="6978421" y="5023593"/>
                  <a:pt x="6903394" y="5122429"/>
                  <a:pt x="6951758" y="5249974"/>
                </a:cubicBezTo>
                <a:cubicBezTo>
                  <a:pt x="7000122" y="5377520"/>
                  <a:pt x="6945253" y="5421174"/>
                  <a:pt x="6951758" y="5583123"/>
                </a:cubicBezTo>
                <a:cubicBezTo>
                  <a:pt x="6958263" y="5745072"/>
                  <a:pt x="6900700" y="6076502"/>
                  <a:pt x="6951758" y="6318349"/>
                </a:cubicBezTo>
                <a:cubicBezTo>
                  <a:pt x="7002816" y="6560196"/>
                  <a:pt x="6922527" y="6492385"/>
                  <a:pt x="6951758" y="6651498"/>
                </a:cubicBezTo>
                <a:cubicBezTo>
                  <a:pt x="6980989" y="6810611"/>
                  <a:pt x="6939652" y="7021625"/>
                  <a:pt x="6951758" y="7145478"/>
                </a:cubicBezTo>
                <a:cubicBezTo>
                  <a:pt x="6963864" y="7269331"/>
                  <a:pt x="6923659" y="7626753"/>
                  <a:pt x="6951758" y="8041535"/>
                </a:cubicBezTo>
                <a:cubicBezTo>
                  <a:pt x="6776625" y="8094650"/>
                  <a:pt x="6471276" y="8009726"/>
                  <a:pt x="6302927" y="8041535"/>
                </a:cubicBezTo>
                <a:cubicBezTo>
                  <a:pt x="6134578" y="8073344"/>
                  <a:pt x="5898154" y="7993916"/>
                  <a:pt x="5793132" y="8041535"/>
                </a:cubicBezTo>
                <a:cubicBezTo>
                  <a:pt x="5688111" y="8089154"/>
                  <a:pt x="5289273" y="8017117"/>
                  <a:pt x="5144301" y="8041535"/>
                </a:cubicBezTo>
                <a:cubicBezTo>
                  <a:pt x="4999329" y="8065953"/>
                  <a:pt x="4706221" y="8028714"/>
                  <a:pt x="4425953" y="8041535"/>
                </a:cubicBezTo>
                <a:cubicBezTo>
                  <a:pt x="4145685" y="8054356"/>
                  <a:pt x="4125519" y="8017893"/>
                  <a:pt x="3846639" y="8041535"/>
                </a:cubicBezTo>
                <a:cubicBezTo>
                  <a:pt x="3567759" y="8065177"/>
                  <a:pt x="3469425" y="8008974"/>
                  <a:pt x="3267326" y="8041535"/>
                </a:cubicBezTo>
                <a:cubicBezTo>
                  <a:pt x="3065227" y="8074096"/>
                  <a:pt x="2884359" y="8011239"/>
                  <a:pt x="2688013" y="8041535"/>
                </a:cubicBezTo>
                <a:cubicBezTo>
                  <a:pt x="2491667" y="8071831"/>
                  <a:pt x="2312717" y="7986594"/>
                  <a:pt x="1969665" y="8041535"/>
                </a:cubicBezTo>
                <a:cubicBezTo>
                  <a:pt x="1626613" y="8096476"/>
                  <a:pt x="1649415" y="8034446"/>
                  <a:pt x="1529387" y="8041535"/>
                </a:cubicBezTo>
                <a:cubicBezTo>
                  <a:pt x="1409359" y="8048624"/>
                  <a:pt x="1231607" y="7991763"/>
                  <a:pt x="1089109" y="8041535"/>
                </a:cubicBezTo>
                <a:cubicBezTo>
                  <a:pt x="946611" y="8091307"/>
                  <a:pt x="390702" y="7973375"/>
                  <a:pt x="0" y="8041535"/>
                </a:cubicBezTo>
                <a:cubicBezTo>
                  <a:pt x="-16781" y="7769638"/>
                  <a:pt x="34130" y="7700345"/>
                  <a:pt x="0" y="7467140"/>
                </a:cubicBezTo>
                <a:cubicBezTo>
                  <a:pt x="-34130" y="7233935"/>
                  <a:pt x="43330" y="7048588"/>
                  <a:pt x="0" y="6892744"/>
                </a:cubicBezTo>
                <a:cubicBezTo>
                  <a:pt x="-43330" y="6736900"/>
                  <a:pt x="23056" y="6491785"/>
                  <a:pt x="0" y="6318349"/>
                </a:cubicBezTo>
                <a:cubicBezTo>
                  <a:pt x="-23056" y="6144913"/>
                  <a:pt x="5293" y="6050263"/>
                  <a:pt x="0" y="5824369"/>
                </a:cubicBezTo>
                <a:cubicBezTo>
                  <a:pt x="-5293" y="5598475"/>
                  <a:pt x="24879" y="5291184"/>
                  <a:pt x="0" y="5089143"/>
                </a:cubicBezTo>
                <a:cubicBezTo>
                  <a:pt x="-24879" y="4887102"/>
                  <a:pt x="57668" y="4685615"/>
                  <a:pt x="0" y="4434332"/>
                </a:cubicBezTo>
                <a:cubicBezTo>
                  <a:pt x="-57668" y="4183049"/>
                  <a:pt x="8971" y="4166945"/>
                  <a:pt x="0" y="4020768"/>
                </a:cubicBezTo>
                <a:cubicBezTo>
                  <a:pt x="-8971" y="3874591"/>
                  <a:pt x="77006" y="3623380"/>
                  <a:pt x="0" y="3285541"/>
                </a:cubicBezTo>
                <a:cubicBezTo>
                  <a:pt x="-77006" y="2947702"/>
                  <a:pt x="36374" y="3115379"/>
                  <a:pt x="0" y="2952392"/>
                </a:cubicBezTo>
                <a:cubicBezTo>
                  <a:pt x="-36374" y="2789405"/>
                  <a:pt x="51553" y="2659046"/>
                  <a:pt x="0" y="2458412"/>
                </a:cubicBezTo>
                <a:cubicBezTo>
                  <a:pt x="-51553" y="2257778"/>
                  <a:pt x="42204" y="2224898"/>
                  <a:pt x="0" y="2044847"/>
                </a:cubicBezTo>
                <a:cubicBezTo>
                  <a:pt x="-42204" y="1864796"/>
                  <a:pt x="23486" y="1706420"/>
                  <a:pt x="0" y="1470452"/>
                </a:cubicBezTo>
                <a:cubicBezTo>
                  <a:pt x="-23486" y="1234484"/>
                  <a:pt x="13479" y="1097425"/>
                  <a:pt x="0" y="976472"/>
                </a:cubicBezTo>
                <a:cubicBezTo>
                  <a:pt x="-13479" y="855519"/>
                  <a:pt x="11891" y="373934"/>
                  <a:pt x="0" y="0"/>
                </a:cubicBezTo>
                <a:close/>
              </a:path>
              <a:path w="6951758" h="8041535" stroke="0" extrusionOk="0">
                <a:moveTo>
                  <a:pt x="0" y="0"/>
                </a:moveTo>
                <a:cubicBezTo>
                  <a:pt x="162787" y="-27128"/>
                  <a:pt x="462336" y="16314"/>
                  <a:pt x="579313" y="0"/>
                </a:cubicBezTo>
                <a:cubicBezTo>
                  <a:pt x="696290" y="-16314"/>
                  <a:pt x="1105022" y="59322"/>
                  <a:pt x="1297661" y="0"/>
                </a:cubicBezTo>
                <a:cubicBezTo>
                  <a:pt x="1490300" y="-59322"/>
                  <a:pt x="1589214" y="8942"/>
                  <a:pt x="1737939" y="0"/>
                </a:cubicBezTo>
                <a:cubicBezTo>
                  <a:pt x="1886664" y="-8942"/>
                  <a:pt x="2055427" y="543"/>
                  <a:pt x="2178218" y="0"/>
                </a:cubicBezTo>
                <a:cubicBezTo>
                  <a:pt x="2301009" y="-543"/>
                  <a:pt x="2480902" y="39970"/>
                  <a:pt x="2757531" y="0"/>
                </a:cubicBezTo>
                <a:cubicBezTo>
                  <a:pt x="3034160" y="-39970"/>
                  <a:pt x="3004220" y="7042"/>
                  <a:pt x="3128291" y="0"/>
                </a:cubicBezTo>
                <a:cubicBezTo>
                  <a:pt x="3252362" y="-7042"/>
                  <a:pt x="3435424" y="51767"/>
                  <a:pt x="3568569" y="0"/>
                </a:cubicBezTo>
                <a:cubicBezTo>
                  <a:pt x="3701714" y="-51767"/>
                  <a:pt x="3915942" y="32953"/>
                  <a:pt x="4008847" y="0"/>
                </a:cubicBezTo>
                <a:cubicBezTo>
                  <a:pt x="4101752" y="-32953"/>
                  <a:pt x="4358426" y="25820"/>
                  <a:pt x="4588160" y="0"/>
                </a:cubicBezTo>
                <a:cubicBezTo>
                  <a:pt x="4817894" y="-25820"/>
                  <a:pt x="5053150" y="1514"/>
                  <a:pt x="5236991" y="0"/>
                </a:cubicBezTo>
                <a:cubicBezTo>
                  <a:pt x="5420832" y="-1514"/>
                  <a:pt x="5764255" y="73899"/>
                  <a:pt x="5955339" y="0"/>
                </a:cubicBezTo>
                <a:cubicBezTo>
                  <a:pt x="6146423" y="-73899"/>
                  <a:pt x="6153777" y="3405"/>
                  <a:pt x="6326100" y="0"/>
                </a:cubicBezTo>
                <a:cubicBezTo>
                  <a:pt x="6498423" y="-3405"/>
                  <a:pt x="6707969" y="70319"/>
                  <a:pt x="6951758" y="0"/>
                </a:cubicBezTo>
                <a:cubicBezTo>
                  <a:pt x="6994068" y="164903"/>
                  <a:pt x="6927542" y="291799"/>
                  <a:pt x="6951758" y="413565"/>
                </a:cubicBezTo>
                <a:cubicBezTo>
                  <a:pt x="6975974" y="535332"/>
                  <a:pt x="6921455" y="670795"/>
                  <a:pt x="6951758" y="746714"/>
                </a:cubicBezTo>
                <a:cubicBezTo>
                  <a:pt x="6982061" y="822633"/>
                  <a:pt x="6931838" y="1185833"/>
                  <a:pt x="6951758" y="1401525"/>
                </a:cubicBezTo>
                <a:cubicBezTo>
                  <a:pt x="6971678" y="1617217"/>
                  <a:pt x="6923131" y="1716020"/>
                  <a:pt x="6951758" y="1815089"/>
                </a:cubicBezTo>
                <a:cubicBezTo>
                  <a:pt x="6980385" y="1914158"/>
                  <a:pt x="6948096" y="2108038"/>
                  <a:pt x="6951758" y="2389485"/>
                </a:cubicBezTo>
                <a:cubicBezTo>
                  <a:pt x="6955420" y="2670932"/>
                  <a:pt x="6937138" y="2607722"/>
                  <a:pt x="6951758" y="2722634"/>
                </a:cubicBezTo>
                <a:cubicBezTo>
                  <a:pt x="6966378" y="2837546"/>
                  <a:pt x="6893473" y="3078405"/>
                  <a:pt x="6951758" y="3377445"/>
                </a:cubicBezTo>
                <a:cubicBezTo>
                  <a:pt x="7010043" y="3676485"/>
                  <a:pt x="6905223" y="3822164"/>
                  <a:pt x="6951758" y="4112671"/>
                </a:cubicBezTo>
                <a:cubicBezTo>
                  <a:pt x="6998293" y="4403178"/>
                  <a:pt x="6926220" y="4660777"/>
                  <a:pt x="6951758" y="4847897"/>
                </a:cubicBezTo>
                <a:cubicBezTo>
                  <a:pt x="6977296" y="5035017"/>
                  <a:pt x="6905151" y="5170742"/>
                  <a:pt x="6951758" y="5341877"/>
                </a:cubicBezTo>
                <a:cubicBezTo>
                  <a:pt x="6998365" y="5513012"/>
                  <a:pt x="6915273" y="5548756"/>
                  <a:pt x="6951758" y="5675026"/>
                </a:cubicBezTo>
                <a:cubicBezTo>
                  <a:pt x="6988243" y="5801296"/>
                  <a:pt x="6933231" y="5882508"/>
                  <a:pt x="6951758" y="6008175"/>
                </a:cubicBezTo>
                <a:cubicBezTo>
                  <a:pt x="6970285" y="6133842"/>
                  <a:pt x="6923041" y="6349767"/>
                  <a:pt x="6951758" y="6662986"/>
                </a:cubicBezTo>
                <a:cubicBezTo>
                  <a:pt x="6980475" y="6976205"/>
                  <a:pt x="6932111" y="6938571"/>
                  <a:pt x="6951758" y="7076551"/>
                </a:cubicBezTo>
                <a:cubicBezTo>
                  <a:pt x="6971405" y="7214532"/>
                  <a:pt x="6925127" y="7801406"/>
                  <a:pt x="6951758" y="8041535"/>
                </a:cubicBezTo>
                <a:cubicBezTo>
                  <a:pt x="6668910" y="8058251"/>
                  <a:pt x="6537676" y="8011094"/>
                  <a:pt x="6302927" y="8041535"/>
                </a:cubicBezTo>
                <a:cubicBezTo>
                  <a:pt x="6068178" y="8071976"/>
                  <a:pt x="5939423" y="8040622"/>
                  <a:pt x="5793132" y="8041535"/>
                </a:cubicBezTo>
                <a:cubicBezTo>
                  <a:pt x="5646842" y="8042448"/>
                  <a:pt x="5486918" y="8023915"/>
                  <a:pt x="5352854" y="8041535"/>
                </a:cubicBezTo>
                <a:cubicBezTo>
                  <a:pt x="5218790" y="8059155"/>
                  <a:pt x="4933573" y="7988079"/>
                  <a:pt x="4704023" y="8041535"/>
                </a:cubicBezTo>
                <a:cubicBezTo>
                  <a:pt x="4474473" y="8094991"/>
                  <a:pt x="4381399" y="8003745"/>
                  <a:pt x="4124710" y="8041535"/>
                </a:cubicBezTo>
                <a:cubicBezTo>
                  <a:pt x="3868021" y="8079325"/>
                  <a:pt x="3704711" y="7976823"/>
                  <a:pt x="3475879" y="8041535"/>
                </a:cubicBezTo>
                <a:cubicBezTo>
                  <a:pt x="3247047" y="8106247"/>
                  <a:pt x="3181561" y="8025419"/>
                  <a:pt x="3035601" y="8041535"/>
                </a:cubicBezTo>
                <a:cubicBezTo>
                  <a:pt x="2889641" y="8057651"/>
                  <a:pt x="2665335" y="7980569"/>
                  <a:pt x="2525805" y="8041535"/>
                </a:cubicBezTo>
                <a:cubicBezTo>
                  <a:pt x="2386275" y="8102501"/>
                  <a:pt x="2025470" y="7993267"/>
                  <a:pt x="1807457" y="8041535"/>
                </a:cubicBezTo>
                <a:cubicBezTo>
                  <a:pt x="1589444" y="8089803"/>
                  <a:pt x="1422181" y="7991039"/>
                  <a:pt x="1297661" y="8041535"/>
                </a:cubicBezTo>
                <a:cubicBezTo>
                  <a:pt x="1173141" y="8092031"/>
                  <a:pt x="1010383" y="7997609"/>
                  <a:pt x="926901" y="8041535"/>
                </a:cubicBezTo>
                <a:cubicBezTo>
                  <a:pt x="843419" y="8085461"/>
                  <a:pt x="671377" y="8005644"/>
                  <a:pt x="556141" y="8041535"/>
                </a:cubicBezTo>
                <a:cubicBezTo>
                  <a:pt x="440905" y="8077426"/>
                  <a:pt x="181809" y="8033287"/>
                  <a:pt x="0" y="8041535"/>
                </a:cubicBezTo>
                <a:cubicBezTo>
                  <a:pt x="-42727" y="7767598"/>
                  <a:pt x="22972" y="7744117"/>
                  <a:pt x="0" y="7467140"/>
                </a:cubicBezTo>
                <a:cubicBezTo>
                  <a:pt x="-22972" y="7190164"/>
                  <a:pt x="856" y="7300147"/>
                  <a:pt x="0" y="7133990"/>
                </a:cubicBezTo>
                <a:cubicBezTo>
                  <a:pt x="-856" y="6967833"/>
                  <a:pt x="15632" y="6833594"/>
                  <a:pt x="0" y="6640010"/>
                </a:cubicBezTo>
                <a:cubicBezTo>
                  <a:pt x="-15632" y="6446426"/>
                  <a:pt x="6681" y="6434110"/>
                  <a:pt x="0" y="6306861"/>
                </a:cubicBezTo>
                <a:cubicBezTo>
                  <a:pt x="-6681" y="6179612"/>
                  <a:pt x="65062" y="5852397"/>
                  <a:pt x="0" y="5732466"/>
                </a:cubicBezTo>
                <a:cubicBezTo>
                  <a:pt x="-65062" y="5612536"/>
                  <a:pt x="22809" y="5480777"/>
                  <a:pt x="0" y="5399316"/>
                </a:cubicBezTo>
                <a:cubicBezTo>
                  <a:pt x="-22809" y="5317855"/>
                  <a:pt x="65031" y="5033805"/>
                  <a:pt x="0" y="4824921"/>
                </a:cubicBezTo>
                <a:cubicBezTo>
                  <a:pt x="-65031" y="4616037"/>
                  <a:pt x="56568" y="4431703"/>
                  <a:pt x="0" y="4330941"/>
                </a:cubicBezTo>
                <a:cubicBezTo>
                  <a:pt x="-56568" y="4230179"/>
                  <a:pt x="34238" y="3987497"/>
                  <a:pt x="0" y="3756546"/>
                </a:cubicBezTo>
                <a:cubicBezTo>
                  <a:pt x="-34238" y="3525596"/>
                  <a:pt x="40509" y="3414691"/>
                  <a:pt x="0" y="3262566"/>
                </a:cubicBezTo>
                <a:cubicBezTo>
                  <a:pt x="-40509" y="3110441"/>
                  <a:pt x="44933" y="2846780"/>
                  <a:pt x="0" y="2527340"/>
                </a:cubicBezTo>
                <a:cubicBezTo>
                  <a:pt x="-44933" y="2207900"/>
                  <a:pt x="1883" y="2209192"/>
                  <a:pt x="0" y="2113775"/>
                </a:cubicBezTo>
                <a:cubicBezTo>
                  <a:pt x="-1883" y="2018358"/>
                  <a:pt x="64784" y="1759193"/>
                  <a:pt x="0" y="1539380"/>
                </a:cubicBezTo>
                <a:cubicBezTo>
                  <a:pt x="-64784" y="1319567"/>
                  <a:pt x="17124" y="1222902"/>
                  <a:pt x="0" y="1045400"/>
                </a:cubicBezTo>
                <a:cubicBezTo>
                  <a:pt x="-17124" y="867898"/>
                  <a:pt x="117019" y="269283"/>
                  <a:pt x="0" y="0"/>
                </a:cubicBezTo>
                <a:close/>
              </a:path>
            </a:pathLst>
          </a:cu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57700976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CAB69B0-FC0B-1959-B0D7-98395DBF71B0}"/>
              </a:ext>
            </a:extLst>
          </p:cNvPr>
          <p:cNvSpPr txBox="1"/>
          <p:nvPr/>
        </p:nvSpPr>
        <p:spPr>
          <a:xfrm>
            <a:off x="6792686" y="5250790"/>
            <a:ext cx="52223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FUTURE RESEARCH</a:t>
            </a:r>
          </a:p>
          <a:p>
            <a:endParaRPr lang="it-IT" dirty="0"/>
          </a:p>
          <a:p>
            <a:r>
              <a:rPr lang="it-IT" dirty="0"/>
              <a:t>-    How can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quantify</a:t>
            </a:r>
            <a:r>
              <a:rPr lang="it-IT" dirty="0"/>
              <a:t> </a:t>
            </a:r>
            <a:r>
              <a:rPr lang="it-IT" dirty="0" err="1"/>
              <a:t>entrainment</a:t>
            </a:r>
            <a:r>
              <a:rPr lang="it-IT" dirty="0"/>
              <a:t>?</a:t>
            </a:r>
          </a:p>
          <a:p>
            <a:pPr marL="285750" indent="-285750">
              <a:buFontTx/>
              <a:buChar char="-"/>
            </a:pPr>
            <a:r>
              <a:rPr lang="it-IT" dirty="0"/>
              <a:t>How do </a:t>
            </a:r>
            <a:r>
              <a:rPr lang="it-IT" dirty="0" err="1"/>
              <a:t>coupling</a:t>
            </a:r>
            <a:r>
              <a:rPr lang="it-IT" dirty="0"/>
              <a:t> feedbacks </a:t>
            </a:r>
            <a:r>
              <a:rPr lang="it-IT" dirty="0" err="1"/>
              <a:t>actually</a:t>
            </a:r>
            <a:r>
              <a:rPr lang="it-IT" dirty="0"/>
              <a:t> </a:t>
            </a:r>
            <a:r>
              <a:rPr lang="it-IT" dirty="0" err="1"/>
              <a:t>shape</a:t>
            </a:r>
            <a:r>
              <a:rPr lang="it-IT" dirty="0"/>
              <a:t> SST?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SMOCs</a:t>
            </a:r>
            <a:r>
              <a:rPr lang="it-IT" dirty="0"/>
              <a:t> ? </a:t>
            </a:r>
            <a:endParaRPr lang="en-GB" dirty="0"/>
          </a:p>
        </p:txBody>
      </p:sp>
      <p:graphicFrame>
        <p:nvGraphicFramePr>
          <p:cNvPr id="10" name="CasellaDiTesto 4">
            <a:extLst>
              <a:ext uri="{FF2B5EF4-FFF2-40B4-BE49-F238E27FC236}">
                <a16:creationId xmlns:a16="http://schemas.microsoft.com/office/drawing/2014/main" id="{466D5842-8BA9-36CA-7703-E828E2DAAF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625307"/>
              </p:ext>
            </p:extLst>
          </p:nvPr>
        </p:nvGraphicFramePr>
        <p:xfrm>
          <a:off x="6792686" y="140475"/>
          <a:ext cx="4561114" cy="4524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AE2C3F1-219A-343D-ED34-3285C251F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36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40EC1AD9-66C7-1EDD-DEF2-9B27B0F3F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6755520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034F47C9-52BE-76B3-FA31-A7250D95E64A}"/>
              </a:ext>
            </a:extLst>
          </p:cNvPr>
          <p:cNvSpPr txBox="1"/>
          <p:nvPr/>
        </p:nvSpPr>
        <p:spPr>
          <a:xfrm>
            <a:off x="3010526" y="2533011"/>
            <a:ext cx="61709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 err="1"/>
              <a:t>Supplementary</a:t>
            </a:r>
            <a:r>
              <a:rPr lang="it-IT" sz="5400" dirty="0"/>
              <a:t> </a:t>
            </a:r>
            <a:r>
              <a:rPr lang="it-IT" sz="5400" dirty="0" err="1"/>
              <a:t>Material</a:t>
            </a:r>
            <a:endParaRPr lang="it-IT" sz="5400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3BB2859-2F02-DD42-3E49-A5C0922E49A9}"/>
              </a:ext>
            </a:extLst>
          </p:cNvPr>
          <p:cNvSpPr txBox="1"/>
          <p:nvPr/>
        </p:nvSpPr>
        <p:spPr>
          <a:xfrm>
            <a:off x="8328281" y="4864068"/>
            <a:ext cx="2113577" cy="375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LOCAL VARIANCES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104C85B-894F-0721-C1ED-87FF50AD8397}"/>
              </a:ext>
            </a:extLst>
          </p:cNvPr>
          <p:cNvSpPr txBox="1"/>
          <p:nvPr/>
        </p:nvSpPr>
        <p:spPr>
          <a:xfrm>
            <a:off x="8328281" y="5349854"/>
            <a:ext cx="2472301" cy="37569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LOCAL COVARIANCES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091FA08-73CE-4D1A-8C13-7F88F4C99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37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A7A5AA08-6AF4-B06F-E6E6-39B50138C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5369870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410E49D1-04E4-DEDC-CD04-AFD5A7C6F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289" y="0"/>
            <a:ext cx="8376221" cy="705643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2A44E0A-DE9F-4B3D-1CF0-2171A61C5420}"/>
              </a:ext>
            </a:extLst>
          </p:cNvPr>
          <p:cNvSpPr txBox="1"/>
          <p:nvPr/>
        </p:nvSpPr>
        <p:spPr>
          <a:xfrm>
            <a:off x="501445" y="324465"/>
            <a:ext cx="333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Gulf</a:t>
            </a:r>
            <a:r>
              <a:rPr lang="it-IT" dirty="0"/>
              <a:t> Stream case</a:t>
            </a:r>
            <a:endParaRPr lang="en-GB" dirty="0"/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26173155-40B1-7D9A-CBFA-EB1493252278}"/>
              </a:ext>
            </a:extLst>
          </p:cNvPr>
          <p:cNvSpPr/>
          <p:nvPr/>
        </p:nvSpPr>
        <p:spPr>
          <a:xfrm>
            <a:off x="8836090" y="2677886"/>
            <a:ext cx="1464906" cy="140892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774E3427-7EEF-A79C-4B17-C691DE0C0848}"/>
              </a:ext>
            </a:extLst>
          </p:cNvPr>
          <p:cNvCxnSpPr>
            <a:stCxn id="2" idx="2"/>
          </p:cNvCxnSpPr>
          <p:nvPr/>
        </p:nvCxnSpPr>
        <p:spPr>
          <a:xfrm flipH="1" flipV="1">
            <a:off x="3219061" y="3368351"/>
            <a:ext cx="5617029" cy="139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88F3ACA-D3D5-B9D7-3C27-6D7061899819}"/>
              </a:ext>
            </a:extLst>
          </p:cNvPr>
          <p:cNvSpPr txBox="1"/>
          <p:nvPr/>
        </p:nvSpPr>
        <p:spPr>
          <a:xfrm>
            <a:off x="264568" y="3045185"/>
            <a:ext cx="2892490" cy="64633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OPERATIONAL DEFINITION OF OCEANIC MESOSCALE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B9F919A-FC65-82B0-E95E-858426A84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38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ECEAB94-80C8-40D2-29A0-19F62B0FB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7610534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8B105C2-F762-EB7C-FF5E-27CD32D14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367" y="1497326"/>
            <a:ext cx="8545317" cy="3695272"/>
          </a:xfrm>
          <a:prstGeom prst="rect">
            <a:avLst/>
          </a:prstGeom>
        </p:spPr>
      </p:pic>
      <p:sp>
        <p:nvSpPr>
          <p:cNvPr id="4" name="CasellaDiTesto 6">
            <a:extLst>
              <a:ext uri="{FF2B5EF4-FFF2-40B4-BE49-F238E27FC236}">
                <a16:creationId xmlns:a16="http://schemas.microsoft.com/office/drawing/2014/main" id="{F495F49B-5C1A-3BA1-5091-69D2A4CFAE6C}"/>
              </a:ext>
            </a:extLst>
          </p:cNvPr>
          <p:cNvSpPr txBox="1"/>
          <p:nvPr/>
        </p:nvSpPr>
        <p:spPr>
          <a:xfrm>
            <a:off x="9195681" y="5315561"/>
            <a:ext cx="2903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i="1" dirty="0"/>
              <a:t>Credits: Allison </a:t>
            </a:r>
            <a:r>
              <a:rPr lang="it-IT" sz="1600" i="1" dirty="0" err="1"/>
              <a:t>Wing</a:t>
            </a:r>
            <a:endParaRPr lang="en-GB" sz="1600" i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41B871A-A3BC-F805-718E-2646DF818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39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66F5BD23-E9C5-FA02-715F-FC5639E48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364326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82A9736-2F29-A45D-FDA7-3F5A8E1B7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18" y="867013"/>
            <a:ext cx="11298227" cy="5210902"/>
          </a:xfrm>
          <a:prstGeom prst="rect">
            <a:avLst/>
          </a:prstGeo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3A90BC20-E8DA-685C-5642-D0B36E007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9B6C531-F6B5-795E-208E-C2BADBCE2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</a:t>
            </a:fld>
            <a:endParaRPr lang="en-GB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4752C91-68F0-D94E-F4AC-C62B4106A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41B4D49-961A-6F91-F109-C07CD81C1564}"/>
              </a:ext>
            </a:extLst>
          </p:cNvPr>
          <p:cNvSpPr txBox="1"/>
          <p:nvPr/>
        </p:nvSpPr>
        <p:spPr>
          <a:xfrm>
            <a:off x="3468773" y="169586"/>
            <a:ext cx="5254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err="1"/>
              <a:t>Simulation</a:t>
            </a:r>
            <a:r>
              <a:rPr lang="it-IT" sz="2400" b="1" dirty="0"/>
              <a:t> and visual </a:t>
            </a:r>
            <a:r>
              <a:rPr lang="it-IT" sz="2400" b="1" dirty="0" err="1"/>
              <a:t>correlations</a:t>
            </a:r>
            <a:endParaRPr lang="it-IT" b="1" dirty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4C6C8783-D91B-3D5A-C915-57C377E29161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1888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55C33642-2EC6-69AC-469A-AB7F2C1749FB}"/>
              </a:ext>
            </a:extLst>
          </p:cNvPr>
          <p:cNvSpPr txBox="1"/>
          <p:nvPr/>
        </p:nvSpPr>
        <p:spPr>
          <a:xfrm>
            <a:off x="1017609" y="1050281"/>
            <a:ext cx="29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Pressure </a:t>
            </a:r>
            <a:r>
              <a:rPr lang="it-IT" dirty="0" err="1"/>
              <a:t>Adjustment</a:t>
            </a:r>
            <a:r>
              <a:rPr lang="it-IT" dirty="0"/>
              <a:t>    (PA) 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ED8EDA0-4D65-B3ED-486E-8EF386955490}"/>
              </a:ext>
            </a:extLst>
          </p:cNvPr>
          <p:cNvSpPr txBox="1"/>
          <p:nvPr/>
        </p:nvSpPr>
        <p:spPr>
          <a:xfrm>
            <a:off x="7738754" y="1149095"/>
            <a:ext cx="428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Downward</a:t>
            </a:r>
            <a:r>
              <a:rPr lang="it-IT" dirty="0"/>
              <a:t> Momentum mixing   (DMM)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456BAC6-B33A-0CDC-7275-596FCABEEFBD}"/>
              </a:ext>
            </a:extLst>
          </p:cNvPr>
          <p:cNvSpPr txBox="1"/>
          <p:nvPr/>
        </p:nvSpPr>
        <p:spPr>
          <a:xfrm>
            <a:off x="3739599" y="310906"/>
            <a:ext cx="5309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TWO MAIN MABL RESPONSE MECHANISMS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5D916C-B870-4F00-EF2C-FEDEF445B8F9}"/>
                  </a:ext>
                </a:extLst>
              </p:cNvPr>
              <p:cNvSpPr txBox="1"/>
              <p:nvPr/>
            </p:nvSpPr>
            <p:spPr>
              <a:xfrm>
                <a:off x="706136" y="1768090"/>
                <a:ext cx="3973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𝑃𝐴</m:t>
                        </m:r>
                      </m:sub>
                    </m:sSub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5D916C-B870-4F00-EF2C-FEDEF445B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36" y="1768090"/>
                <a:ext cx="397328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6">
            <a:extLst>
              <a:ext uri="{FF2B5EF4-FFF2-40B4-BE49-F238E27FC236}">
                <a16:creationId xmlns:a16="http://schemas.microsoft.com/office/drawing/2014/main" id="{B118E4D0-AB13-5D48-D676-A7BC28FC3892}"/>
              </a:ext>
            </a:extLst>
          </p:cNvPr>
          <p:cNvSpPr/>
          <p:nvPr/>
        </p:nvSpPr>
        <p:spPr>
          <a:xfrm>
            <a:off x="791547" y="2485899"/>
            <a:ext cx="3191188" cy="963523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C5ADAC8-E6C5-3A65-08AB-F2DE38DFF739}"/>
                  </a:ext>
                </a:extLst>
              </p:cNvPr>
              <p:cNvSpPr txBox="1"/>
              <p:nvPr/>
            </p:nvSpPr>
            <p:spPr>
              <a:xfrm>
                <a:off x="7956858" y="1696488"/>
                <a:ext cx="3973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𝐷𝑀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C5ADAC8-E6C5-3A65-08AB-F2DE38DFF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858" y="1696488"/>
                <a:ext cx="39732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C62826E6-F31B-B3CD-940D-20E5DA96D00D}"/>
              </a:ext>
            </a:extLst>
          </p:cNvPr>
          <p:cNvSpPr/>
          <p:nvPr/>
        </p:nvSpPr>
        <p:spPr>
          <a:xfrm>
            <a:off x="7956858" y="2487360"/>
            <a:ext cx="3892481" cy="805106"/>
          </a:xfrm>
          <a:prstGeom prst="rect">
            <a:avLst/>
          </a:prstGeom>
          <a:noFill/>
          <a:ln w="38100">
            <a:solidFill>
              <a:srgbClr val="E8E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0C95D5D-5E23-8231-69E6-F286055ACE45}"/>
              </a:ext>
            </a:extLst>
          </p:cNvPr>
          <p:cNvSpPr txBox="1"/>
          <p:nvPr/>
        </p:nvSpPr>
        <p:spPr>
          <a:xfrm>
            <a:off x="795734" y="2526092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 err="1"/>
              <a:t>weak</a:t>
            </a:r>
            <a:r>
              <a:rPr lang="it-IT" dirty="0"/>
              <a:t> wind, </a:t>
            </a:r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column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strong wind, </a:t>
            </a:r>
            <a:r>
              <a:rPr lang="it-IT" dirty="0" err="1"/>
              <a:t>unstable</a:t>
            </a:r>
            <a:r>
              <a:rPr lang="it-IT" dirty="0"/>
              <a:t> air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Secondary</a:t>
            </a:r>
            <a:r>
              <a:rPr lang="it-IT" dirty="0"/>
              <a:t> </a:t>
            </a:r>
            <a:r>
              <a:rPr lang="it-IT" dirty="0" err="1"/>
              <a:t>circulation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1A292EB-96D6-7BFB-50B3-9BB0DB958DA8}"/>
              </a:ext>
            </a:extLst>
          </p:cNvPr>
          <p:cNvSpPr txBox="1"/>
          <p:nvPr/>
        </p:nvSpPr>
        <p:spPr>
          <a:xfrm>
            <a:off x="8087695" y="2559028"/>
            <a:ext cx="358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strong wind and </a:t>
            </a:r>
          </a:p>
          <a:p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stability</a:t>
            </a:r>
            <a:r>
              <a:rPr lang="it-IT" dirty="0"/>
              <a:t>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E41AA65-BD55-0632-608E-9DE3D681A7D9}"/>
              </a:ext>
            </a:extLst>
          </p:cNvPr>
          <p:cNvSpPr txBox="1"/>
          <p:nvPr/>
        </p:nvSpPr>
        <p:spPr>
          <a:xfrm>
            <a:off x="7891214" y="6681942"/>
            <a:ext cx="4527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/>
              <a:t>Pasquero et al. 2021, </a:t>
            </a:r>
            <a:r>
              <a:rPr lang="it-IT" sz="1400" i="1" dirty="0" err="1"/>
              <a:t>Desbiolles</a:t>
            </a:r>
            <a:r>
              <a:rPr lang="it-IT" sz="1400" i="1" dirty="0"/>
              <a:t> et al. 2023</a:t>
            </a:r>
          </a:p>
        </p:txBody>
      </p:sp>
      <p:pic>
        <p:nvPicPr>
          <p:cNvPr id="16" name="Immagine 15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DAF3BF82-9ADB-A12A-3011-A1E85851AC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533" y="4098558"/>
            <a:ext cx="4714197" cy="1645092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9C48C2A-9794-4705-0E6B-117A2129C06E}"/>
              </a:ext>
            </a:extLst>
          </p:cNvPr>
          <p:cNvSpPr txBox="1"/>
          <p:nvPr/>
        </p:nvSpPr>
        <p:spPr>
          <a:xfrm>
            <a:off x="7891214" y="4119026"/>
            <a:ext cx="14020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Mean </a:t>
            </a:r>
            <a:r>
              <a:rPr lang="it-IT" sz="1200" dirty="0" err="1"/>
              <a:t>profile</a:t>
            </a:r>
            <a:endParaRPr lang="it-IT" sz="1200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4A3245D-2A4A-79F3-0E0F-7B34A62690A2}"/>
              </a:ext>
            </a:extLst>
          </p:cNvPr>
          <p:cNvSpPr txBox="1"/>
          <p:nvPr/>
        </p:nvSpPr>
        <p:spPr>
          <a:xfrm>
            <a:off x="9293290" y="5784830"/>
            <a:ext cx="14020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b="1" i="1" dirty="0"/>
              <a:t>Wind speed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7005749-5A29-5EB4-A5F7-41816A16E252}"/>
              </a:ext>
            </a:extLst>
          </p:cNvPr>
          <p:cNvSpPr txBox="1"/>
          <p:nvPr/>
        </p:nvSpPr>
        <p:spPr>
          <a:xfrm>
            <a:off x="6912077" y="4257525"/>
            <a:ext cx="85533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b="1" i="1" dirty="0" err="1"/>
              <a:t>Altitude</a:t>
            </a:r>
            <a:endParaRPr lang="it-IT" sz="1200" b="1" i="1" dirty="0"/>
          </a:p>
        </p:txBody>
      </p:sp>
      <p:pic>
        <p:nvPicPr>
          <p:cNvPr id="21" name="Immagine 20" descr="Immagine che contiene testo, diagramma, schermata&#10;&#10;Descrizione generata automaticamente">
            <a:extLst>
              <a:ext uri="{FF2B5EF4-FFF2-40B4-BE49-F238E27FC236}">
                <a16:creationId xmlns:a16="http://schemas.microsoft.com/office/drawing/2014/main" id="{48C9A4C2-B008-FF94-C543-097CB53B89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0" y="3707019"/>
            <a:ext cx="5041637" cy="2654576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60DDA81-9D4A-8A3D-1447-B7A6029E329A}"/>
              </a:ext>
            </a:extLst>
          </p:cNvPr>
          <p:cNvSpPr txBox="1"/>
          <p:nvPr/>
        </p:nvSpPr>
        <p:spPr>
          <a:xfrm>
            <a:off x="4679422" y="2644494"/>
            <a:ext cx="2447421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THERMODYNAMIC FEEDBACKS</a:t>
            </a: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CED03D9B-3D55-D1C0-BD10-BA87C22E9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40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3D987C25-02D2-81CB-88F5-AEDE14260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39313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 animBg="1"/>
      <p:bldP spid="8" grpId="0"/>
      <p:bldP spid="9" grpId="0" animBg="1"/>
      <p:bldP spid="10" grpId="0"/>
      <p:bldP spid="11" grpId="0"/>
      <p:bldP spid="12" grpId="0"/>
      <p:bldP spid="17" grpId="0" animBg="1"/>
      <p:bldP spid="18" grpId="0" animBg="1"/>
      <p:bldP spid="19" grpId="0" animBg="1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8B3F170-E931-E0DE-AEC2-499734C14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25" y="1544193"/>
            <a:ext cx="11150082" cy="419436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D357551-D807-D0A3-4CF8-5CEB019B6B76}"/>
              </a:ext>
            </a:extLst>
          </p:cNvPr>
          <p:cNvSpPr txBox="1"/>
          <p:nvPr/>
        </p:nvSpPr>
        <p:spPr>
          <a:xfrm>
            <a:off x="4274574" y="5893942"/>
            <a:ext cx="4336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Observations</a:t>
            </a:r>
            <a:r>
              <a:rPr lang="it-IT" dirty="0"/>
              <a:t> from R/V MS </a:t>
            </a:r>
            <a:r>
              <a:rPr lang="it-IT" dirty="0" err="1"/>
              <a:t>Merian</a:t>
            </a:r>
            <a:r>
              <a:rPr lang="it-IT" dirty="0"/>
              <a:t> in Boulevard </a:t>
            </a:r>
            <a:r>
              <a:rPr lang="it-IT" dirty="0" err="1"/>
              <a:t>des</a:t>
            </a:r>
            <a:r>
              <a:rPr lang="it-IT" dirty="0"/>
              <a:t> Tourbillons</a:t>
            </a:r>
            <a:endParaRPr lang="en-GB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90CAED8-AD85-1AD6-C572-82C66C306BBC}"/>
              </a:ext>
            </a:extLst>
          </p:cNvPr>
          <p:cNvSpPr txBox="1"/>
          <p:nvPr/>
        </p:nvSpPr>
        <p:spPr>
          <a:xfrm>
            <a:off x="3804621" y="511643"/>
            <a:ext cx="4582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/>
              <a:t>Getting</a:t>
            </a:r>
            <a:r>
              <a:rPr lang="it-IT" sz="2400" dirty="0"/>
              <a:t> to know the </a:t>
            </a:r>
            <a:r>
              <a:rPr lang="it-IT" sz="2400" dirty="0" err="1"/>
              <a:t>simulation</a:t>
            </a:r>
            <a:r>
              <a:rPr lang="it-IT" sz="2400" dirty="0"/>
              <a:t> …</a:t>
            </a:r>
            <a:endParaRPr lang="en-GB" sz="240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F8DA42-F2A4-B9AB-F79D-48D904E9F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41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79D2EE50-16C5-3F15-44E9-403150869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9212185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88D9AEC-F853-8C4F-BF09-BF2CD2B84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1185"/>
            <a:ext cx="5842978" cy="503764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763276D-53A3-C04A-837B-320D1FB7D8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70" y="473245"/>
            <a:ext cx="5607937" cy="457168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A95F6CF-8614-BDF5-C8DF-4546F8A6C3EB}"/>
              </a:ext>
            </a:extLst>
          </p:cNvPr>
          <p:cNvSpPr txBox="1"/>
          <p:nvPr/>
        </p:nvSpPr>
        <p:spPr>
          <a:xfrm>
            <a:off x="720762" y="5712311"/>
            <a:ext cx="8982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 wind </a:t>
            </a:r>
            <a:r>
              <a:rPr lang="it-IT" dirty="0" err="1"/>
              <a:t>variability</a:t>
            </a:r>
            <a:r>
              <a:rPr lang="it-IT" dirty="0"/>
              <a:t> in </a:t>
            </a:r>
            <a:r>
              <a:rPr lang="it-IT" dirty="0" err="1"/>
              <a:t>lower</a:t>
            </a:r>
            <a:r>
              <a:rPr lang="it-IT" dirty="0"/>
              <a:t> </a:t>
            </a:r>
            <a:r>
              <a:rPr lang="it-IT" dirty="0" err="1"/>
              <a:t>troposphere</a:t>
            </a:r>
            <a:endParaRPr lang="it-IT" dirty="0"/>
          </a:p>
          <a:p>
            <a:r>
              <a:rPr lang="it-IT" dirty="0"/>
              <a:t>Rare deep </a:t>
            </a:r>
            <a:r>
              <a:rPr lang="it-IT" dirty="0" err="1"/>
              <a:t>convection</a:t>
            </a:r>
            <a:r>
              <a:rPr lang="it-IT" dirty="0"/>
              <a:t> and limited </a:t>
            </a:r>
            <a:r>
              <a:rPr lang="it-IT" dirty="0" err="1"/>
              <a:t>rain</a:t>
            </a:r>
            <a:endParaRPr lang="en-GB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E783EA2-0E40-A6D0-9579-A0777A3BA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42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0683088E-AF99-61CB-38E8-0F4CFA338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2500781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D2E57B-5126-5C8B-BB45-1B89A3A6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565" y="2753130"/>
            <a:ext cx="10515600" cy="1363919"/>
          </a:xfrm>
        </p:spPr>
        <p:txBody>
          <a:bodyPr/>
          <a:lstStyle/>
          <a:p>
            <a:pPr algn="ctr"/>
            <a:r>
              <a:rPr lang="it-IT" dirty="0" err="1"/>
              <a:t>Supplementary</a:t>
            </a:r>
            <a:r>
              <a:rPr lang="it-IT" dirty="0"/>
              <a:t> </a:t>
            </a:r>
            <a:r>
              <a:rPr lang="it-IT" dirty="0" err="1"/>
              <a:t>material</a:t>
            </a:r>
            <a:r>
              <a:rPr lang="it-IT" dirty="0"/>
              <a:t>:</a:t>
            </a:r>
            <a:br>
              <a:rPr lang="it-IT" dirty="0"/>
            </a:br>
            <a:r>
              <a:rPr lang="it-IT" b="1" dirty="0"/>
              <a:t>Air </a:t>
            </a:r>
            <a:r>
              <a:rPr lang="it-IT" b="1" dirty="0" err="1"/>
              <a:t>column</a:t>
            </a:r>
            <a:r>
              <a:rPr lang="it-IT" b="1" dirty="0"/>
              <a:t> </a:t>
            </a:r>
            <a:r>
              <a:rPr lang="it-IT" b="1" dirty="0" err="1"/>
              <a:t>response</a:t>
            </a:r>
            <a:endParaRPr lang="en-GB" b="1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94153A-26CE-E4C5-466D-CB5B9A67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43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6396031-9C4A-8331-EA88-D53CDE555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1814753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ED68B5C8-DA45-7FCF-E95A-4ACD2934B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683" y="1370505"/>
            <a:ext cx="6137263" cy="476874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80FD8E2-45B8-8C05-7135-3E846E80A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8195"/>
            <a:ext cx="6331399" cy="494105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5EF2F29-2D78-9A0D-1EEF-FB69DA301C9C}"/>
              </a:ext>
            </a:extLst>
          </p:cNvPr>
          <p:cNvSpPr txBox="1"/>
          <p:nvPr/>
        </p:nvSpPr>
        <p:spPr>
          <a:xfrm>
            <a:off x="4153678" y="321253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Mean </a:t>
            </a:r>
            <a:r>
              <a:rPr lang="it-IT" sz="3200" b="1" dirty="0" err="1"/>
              <a:t>vertical</a:t>
            </a:r>
            <a:r>
              <a:rPr lang="it-IT" sz="3200" b="1" dirty="0"/>
              <a:t> </a:t>
            </a:r>
            <a:r>
              <a:rPr lang="it-IT" sz="3200" b="1" dirty="0" err="1"/>
              <a:t>profiles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94C64E8-8539-70CA-5F4F-A8338B3C6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44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732C7A7F-4426-1180-63ED-66A775B4D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40914261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>
            <a:extLst>
              <a:ext uri="{FF2B5EF4-FFF2-40B4-BE49-F238E27FC236}">
                <a16:creationId xmlns:a16="http://schemas.microsoft.com/office/drawing/2014/main" id="{310CE6A5-3320-E8A7-EB67-21851AFF2A68}"/>
              </a:ext>
            </a:extLst>
          </p:cNvPr>
          <p:cNvGrpSpPr/>
          <p:nvPr/>
        </p:nvGrpSpPr>
        <p:grpSpPr>
          <a:xfrm>
            <a:off x="365760" y="2137961"/>
            <a:ext cx="11553515" cy="4402312"/>
            <a:chOff x="677053" y="1427956"/>
            <a:chExt cx="11242222" cy="4152900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7C53B209-CDC3-285B-6EF5-F1DC503AC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053" y="1475581"/>
              <a:ext cx="6191250" cy="4105275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6DC02FF0-4444-FEAA-C348-584D57D2D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8050" y="1427956"/>
              <a:ext cx="5991225" cy="4152900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A35EAC38-EE44-86A5-C593-6988923DB320}"/>
                </a:ext>
              </a:extLst>
            </p:cNvPr>
            <p:cNvSpPr txBox="1"/>
            <p:nvPr/>
          </p:nvSpPr>
          <p:spPr>
            <a:xfrm>
              <a:off x="5812971" y="2985796"/>
              <a:ext cx="354564" cy="9983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it-IT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29BE26F-2887-0329-3252-C1BF8BE7CB5D}"/>
                  </a:ext>
                </a:extLst>
              </p:cNvPr>
              <p:cNvSpPr txBox="1"/>
              <p:nvPr/>
            </p:nvSpPr>
            <p:spPr>
              <a:xfrm>
                <a:off x="2782078" y="290935"/>
                <a:ext cx="7200122" cy="59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3200" b="1" dirty="0"/>
                  <a:t>Brunt – </a:t>
                </a:r>
                <a:r>
                  <a:rPr lang="it-IT" sz="3200" b="1" dirty="0" err="1"/>
                  <a:t>Vaisala</a:t>
                </a:r>
                <a:r>
                  <a:rPr lang="it-IT" sz="3200" b="1" dirty="0"/>
                  <a:t> frequency (BV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32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r>
                          <a:rPr lang="it-IT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it-IT" sz="3200" b="1" dirty="0"/>
                  <a:t>)</a:t>
                </a:r>
                <a:endParaRPr lang="en-GB" sz="3200" b="1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29BE26F-2887-0329-3252-C1BF8BE7C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078" y="290935"/>
                <a:ext cx="7200122" cy="595932"/>
              </a:xfrm>
              <a:prstGeom prst="rect">
                <a:avLst/>
              </a:prstGeom>
              <a:blipFill>
                <a:blip r:embed="rId5"/>
                <a:stretch>
                  <a:fillRect l="-2115" t="-10309" b="-350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87486119-7BB2-CD4A-3D28-12D7D906E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9758" y="780463"/>
            <a:ext cx="2686425" cy="1333686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C8238BD-F87F-F38A-38DF-4E337860E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45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8E521BE-0113-CC85-AB39-B7384C1B9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247537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210A87F3-7FFB-5769-3F38-AD38E051C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04" y="1597419"/>
            <a:ext cx="9440592" cy="35819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BEB7407-28A6-2DB7-B925-89D3E83698A3}"/>
              </a:ext>
            </a:extLst>
          </p:cNvPr>
          <p:cNvSpPr txBox="1"/>
          <p:nvPr/>
        </p:nvSpPr>
        <p:spPr>
          <a:xfrm>
            <a:off x="1170931" y="5312870"/>
            <a:ext cx="101229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Figure 8 from </a:t>
            </a:r>
            <a:r>
              <a:rPr lang="en-GB" i="1" dirty="0" err="1"/>
              <a:t>Acquistapace</a:t>
            </a:r>
            <a:r>
              <a:rPr lang="en-GB" i="1" dirty="0"/>
              <a:t> et al., 2022</a:t>
            </a:r>
            <a:r>
              <a:rPr lang="en-GB" dirty="0"/>
              <a:t>: </a:t>
            </a:r>
            <a:r>
              <a:rPr lang="en-GB" i="1" dirty="0"/>
              <a:t>Height-sea surface temperature (SST) section of the rain-free</a:t>
            </a:r>
          </a:p>
          <a:p>
            <a:r>
              <a:rPr lang="en-GB" i="1" dirty="0"/>
              <a:t>diurnal anomalies of [...] (b) latent heat flux (LHF) estimated from Atmospheric Raman Temperature and Humidity. Sounder and Doppler lidars observations</a:t>
            </a:r>
            <a:r>
              <a:rPr lang="en-GB" dirty="0"/>
              <a:t>. </a:t>
            </a:r>
          </a:p>
          <a:p>
            <a:r>
              <a:rPr lang="en-GB" dirty="0"/>
              <a:t>The measured MABL height settled at around 500m over colder SSTs and 750m over warmer ones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0FBDD8-B1B2-83FD-73B7-F4ACF0723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46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9E590F22-BFF5-4AC8-4F0E-5E46FD488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4235099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52657F8-EAC1-FC59-526A-49A92CF2D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52" y="2116577"/>
            <a:ext cx="6190500" cy="430683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40753BEE-2D29-FB20-07F1-7885A58A0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6577"/>
            <a:ext cx="6327661" cy="422453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0473184-8307-4762-7AA9-8C98BF22756E}"/>
              </a:ext>
            </a:extLst>
          </p:cNvPr>
          <p:cNvSpPr txBox="1"/>
          <p:nvPr/>
        </p:nvSpPr>
        <p:spPr>
          <a:xfrm>
            <a:off x="2760812" y="792262"/>
            <a:ext cx="8009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Wind speed and </a:t>
            </a:r>
            <a:r>
              <a:rPr lang="it-IT" sz="3200" b="1" dirty="0" err="1"/>
              <a:t>horizontal</a:t>
            </a:r>
            <a:r>
              <a:rPr lang="it-IT" sz="3200" b="1" dirty="0"/>
              <a:t> </a:t>
            </a:r>
            <a:r>
              <a:rPr lang="it-IT" sz="3200" b="1" dirty="0" err="1"/>
              <a:t>convergence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155AED0-751B-B95C-ADE5-F6FF239B1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47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1C93CB68-4D72-C3F6-068B-B16E1D591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5514014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58EE6A87-D497-3F61-D59A-93BB15141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667" y="1754555"/>
            <a:ext cx="6679608" cy="45595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FBD3E76-E928-D3E3-3B1A-869C14C56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727" y="1754555"/>
            <a:ext cx="6792273" cy="451548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DFF880A-4D29-844D-3672-664C9147778F}"/>
              </a:ext>
            </a:extLst>
          </p:cNvPr>
          <p:cNvSpPr txBox="1"/>
          <p:nvPr/>
        </p:nvSpPr>
        <p:spPr>
          <a:xfrm>
            <a:off x="2842880" y="609911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Variability</a:t>
            </a:r>
            <a:r>
              <a:rPr lang="it-IT" sz="3200" b="1" dirty="0"/>
              <a:t> of </a:t>
            </a:r>
            <a:r>
              <a:rPr lang="it-IT" sz="3200" b="1" dirty="0" err="1"/>
              <a:t>vertical</a:t>
            </a:r>
            <a:r>
              <a:rPr lang="it-IT" sz="3200" b="1" dirty="0"/>
              <a:t> wind speed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30B5695-9CA9-31B7-EEFF-D9D5738C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48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21647C4D-63D9-B0C0-E5C9-9D1541EAC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4546971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B9C20F0-5365-0B74-1EDF-EAE1AF6CA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62" y="1716294"/>
            <a:ext cx="6336516" cy="487173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D638FC9-FE37-B0AB-3050-690BB5E89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322" y="1716295"/>
            <a:ext cx="6322436" cy="487173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B1BB96A-7FB4-6732-092C-BB2AF49FC567}"/>
              </a:ext>
            </a:extLst>
          </p:cNvPr>
          <p:cNvSpPr txBox="1"/>
          <p:nvPr/>
        </p:nvSpPr>
        <p:spPr>
          <a:xfrm>
            <a:off x="3248810" y="355241"/>
            <a:ext cx="6411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Boundary</a:t>
            </a:r>
            <a:r>
              <a:rPr lang="it-IT" sz="3200" b="1" dirty="0"/>
              <a:t> </a:t>
            </a:r>
            <a:r>
              <a:rPr lang="it-IT" sz="3200" b="1" dirty="0" err="1"/>
              <a:t>layer</a:t>
            </a:r>
            <a:r>
              <a:rPr lang="it-IT" sz="3200" b="1" dirty="0"/>
              <a:t> </a:t>
            </a:r>
            <a:r>
              <a:rPr lang="it-IT" sz="3200" b="1" dirty="0" err="1"/>
              <a:t>height</a:t>
            </a:r>
            <a:r>
              <a:rPr lang="it-IT" sz="3200" b="1" dirty="0"/>
              <a:t> (PBLH)</a:t>
            </a:r>
            <a:endParaRPr lang="en-GB" sz="3200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6045551-0885-F52E-7FE0-ED317679A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49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B8C89ABD-05A1-2325-B8D9-0C2A2A9C6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09863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9F7B5-8969-09F4-0FB0-7FC41B027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296F491-F9E8-B5EF-9FD1-9D5E7B2C1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EAFDFA7-B500-4235-7693-DA9D9A074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A5D2F48-F988-F48B-279E-AA3D2F7E8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9E647413-A522-4ED3-6252-49433612FD5A}"/>
                  </a:ext>
                </a:extLst>
              </p:cNvPr>
              <p:cNvSpPr txBox="1"/>
              <p:nvPr/>
            </p:nvSpPr>
            <p:spPr>
              <a:xfrm>
                <a:off x="0" y="2541853"/>
                <a:ext cx="5521478" cy="1598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𝐿𝐻𝐹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2400" b="0" dirty="0"/>
              </a:p>
              <a:p>
                <a:endParaRPr lang="it-IT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𝑆𝐻𝐹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sz="24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2400" dirty="0"/>
              </a:p>
              <a:p>
                <a:endParaRPr lang="it-IT" sz="2400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9E647413-A522-4ED3-6252-49433612F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41853"/>
                <a:ext cx="5521478" cy="15981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822CB287-D815-99EA-5384-106DD666AEA5}"/>
                  </a:ext>
                </a:extLst>
              </p:cNvPr>
              <p:cNvSpPr txBox="1"/>
              <p:nvPr/>
            </p:nvSpPr>
            <p:spPr>
              <a:xfrm>
                <a:off x="-498230" y="4604012"/>
                <a:ext cx="6094324" cy="8144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𝑠𝑒𝑛𝑠𝑖𝑡𝑖𝑣𝑖𝑡𝑖𝑒𝑠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==  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𝐻𝐹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822CB287-D815-99EA-5384-106DD666A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98230" y="4604012"/>
                <a:ext cx="6094324" cy="8144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tangolo 4">
            <a:extLst>
              <a:ext uri="{FF2B5EF4-FFF2-40B4-BE49-F238E27FC236}">
                <a16:creationId xmlns:a16="http://schemas.microsoft.com/office/drawing/2014/main" id="{A1829AD5-15BF-6D9B-F51E-7F336B726DD3}"/>
              </a:ext>
            </a:extLst>
          </p:cNvPr>
          <p:cNvSpPr/>
          <p:nvPr/>
        </p:nvSpPr>
        <p:spPr>
          <a:xfrm>
            <a:off x="6000343" y="4846081"/>
            <a:ext cx="2871281" cy="37569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lumOff val="2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F7CCBBD-F5DA-60A8-4C4F-2320957C49A9}"/>
              </a:ext>
            </a:extLst>
          </p:cNvPr>
          <p:cNvSpPr/>
          <p:nvPr/>
        </p:nvSpPr>
        <p:spPr>
          <a:xfrm rot="10800000">
            <a:off x="8871623" y="4846080"/>
            <a:ext cx="2871281" cy="375690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E7466CC-AC5A-97D9-F587-E862DBA8DFB5}"/>
              </a:ext>
            </a:extLst>
          </p:cNvPr>
          <p:cNvSpPr txBox="1"/>
          <p:nvPr/>
        </p:nvSpPr>
        <p:spPr>
          <a:xfrm>
            <a:off x="6000343" y="5418466"/>
            <a:ext cx="990143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/>
              <a:t>SST’ &lt; 0 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25D8EDF-2476-0AE7-CBC2-16DDC57F1B01}"/>
              </a:ext>
            </a:extLst>
          </p:cNvPr>
          <p:cNvSpPr txBox="1"/>
          <p:nvPr/>
        </p:nvSpPr>
        <p:spPr>
          <a:xfrm>
            <a:off x="10752761" y="5418466"/>
            <a:ext cx="990143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/>
              <a:t>SST’ &gt; 0 </a:t>
            </a:r>
            <a:endParaRPr lang="en-GB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0B08F148-195E-BB20-2B48-BD2C741AEB02}"/>
              </a:ext>
            </a:extLst>
          </p:cNvPr>
          <p:cNvCxnSpPr/>
          <p:nvPr/>
        </p:nvCxnSpPr>
        <p:spPr>
          <a:xfrm>
            <a:off x="5961431" y="2431915"/>
            <a:ext cx="5742561" cy="0"/>
          </a:xfrm>
          <a:prstGeom prst="line">
            <a:avLst/>
          </a:prstGeom>
          <a:ln w="381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620AE00-3301-1D45-43CC-C97ED01D2ABE}"/>
              </a:ext>
            </a:extLst>
          </p:cNvPr>
          <p:cNvSpPr txBox="1"/>
          <p:nvPr/>
        </p:nvSpPr>
        <p:spPr>
          <a:xfrm>
            <a:off x="10629607" y="1864306"/>
            <a:ext cx="949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/>
              <a:t>MABL</a:t>
            </a:r>
            <a:endParaRPr lang="en-GB" dirty="0"/>
          </a:p>
        </p:txBody>
      </p:sp>
      <p:sp>
        <p:nvSpPr>
          <p:cNvPr id="14" name="Freccia in su 13">
            <a:extLst>
              <a:ext uri="{FF2B5EF4-FFF2-40B4-BE49-F238E27FC236}">
                <a16:creationId xmlns:a16="http://schemas.microsoft.com/office/drawing/2014/main" id="{DC03827C-5803-7958-07E5-CA0D64CB999B}"/>
              </a:ext>
            </a:extLst>
          </p:cNvPr>
          <p:cNvSpPr/>
          <p:nvPr/>
        </p:nvSpPr>
        <p:spPr>
          <a:xfrm rot="10800000">
            <a:off x="6250144" y="4119483"/>
            <a:ext cx="233464" cy="663180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F9107B3-86A8-EF0A-1663-1EA457D35EE8}"/>
              </a:ext>
            </a:extLst>
          </p:cNvPr>
          <p:cNvSpPr txBox="1"/>
          <p:nvPr/>
        </p:nvSpPr>
        <p:spPr>
          <a:xfrm>
            <a:off x="6694954" y="4146678"/>
            <a:ext cx="860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SHF’ ? </a:t>
            </a:r>
          </a:p>
          <a:p>
            <a:r>
              <a:rPr lang="it-IT" dirty="0"/>
              <a:t>LHF’ ?</a:t>
            </a:r>
            <a:endParaRPr lang="en-GB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63C2DFD-976B-577C-C356-FCC4FE108726}"/>
              </a:ext>
            </a:extLst>
          </p:cNvPr>
          <p:cNvSpPr txBox="1"/>
          <p:nvPr/>
        </p:nvSpPr>
        <p:spPr>
          <a:xfrm>
            <a:off x="10218276" y="4182894"/>
            <a:ext cx="860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SHF’ ? </a:t>
            </a:r>
          </a:p>
          <a:p>
            <a:r>
              <a:rPr lang="it-IT" dirty="0"/>
              <a:t>LHF’ ?</a:t>
            </a:r>
            <a:endParaRPr lang="en-GB" dirty="0"/>
          </a:p>
        </p:txBody>
      </p:sp>
      <p:sp>
        <p:nvSpPr>
          <p:cNvPr id="20" name="Freccia in su 19">
            <a:extLst>
              <a:ext uri="{FF2B5EF4-FFF2-40B4-BE49-F238E27FC236}">
                <a16:creationId xmlns:a16="http://schemas.microsoft.com/office/drawing/2014/main" id="{3372F20B-B918-7077-AEF1-1FBA918B9BFC}"/>
              </a:ext>
            </a:extLst>
          </p:cNvPr>
          <p:cNvSpPr/>
          <p:nvPr/>
        </p:nvSpPr>
        <p:spPr>
          <a:xfrm>
            <a:off x="11473657" y="4076956"/>
            <a:ext cx="233464" cy="663180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Sottotitolo 2">
            <a:extLst>
              <a:ext uri="{FF2B5EF4-FFF2-40B4-BE49-F238E27FC236}">
                <a16:creationId xmlns:a16="http://schemas.microsoft.com/office/drawing/2014/main" id="{483026F9-9DA7-A605-CAB8-4FDB9FD377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168" y="911727"/>
            <a:ext cx="4795935" cy="1703672"/>
          </a:xfrm>
        </p:spPr>
        <p:txBody>
          <a:bodyPr>
            <a:normAutofit/>
          </a:bodyPr>
          <a:lstStyle/>
          <a:p>
            <a:r>
              <a:rPr lang="it-IT" sz="3600" b="1" dirty="0" err="1"/>
              <a:t>Sensitivity</a:t>
            </a:r>
            <a:r>
              <a:rPr lang="it-IT" sz="3600" b="1" dirty="0"/>
              <a:t> of </a:t>
            </a:r>
            <a:r>
              <a:rPr lang="it-IT" sz="3600" b="1" dirty="0" err="1"/>
              <a:t>surface</a:t>
            </a:r>
            <a:r>
              <a:rPr lang="it-IT" sz="3600" b="1" dirty="0"/>
              <a:t> </a:t>
            </a:r>
            <a:r>
              <a:rPr lang="it-IT" sz="3600" b="1" dirty="0" err="1"/>
              <a:t>enthalpy</a:t>
            </a:r>
            <a:r>
              <a:rPr lang="it-IT" sz="3600" b="1" dirty="0"/>
              <a:t> </a:t>
            </a:r>
            <a:r>
              <a:rPr lang="it-IT" sz="3600" b="1" dirty="0" err="1"/>
              <a:t>fluxes</a:t>
            </a:r>
            <a:r>
              <a:rPr lang="it-IT" sz="3600" b="1" dirty="0"/>
              <a:t> to SST</a:t>
            </a:r>
          </a:p>
        </p:txBody>
      </p:sp>
    </p:spTree>
    <p:extLst>
      <p:ext uri="{BB962C8B-B14F-4D97-AF65-F5344CB8AC3E}">
        <p14:creationId xmlns:p14="http://schemas.microsoft.com/office/powerpoint/2010/main" val="24579482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03084476-B811-D4DC-12D6-9BA4A7AC3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9" y="1749578"/>
            <a:ext cx="5897495" cy="465923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80786C6-7A8A-320E-6C4B-7D0062BA7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564" y="1823308"/>
            <a:ext cx="6059090" cy="465923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952EBA-1D95-5DB5-A62E-98C625C4A0C1}"/>
              </a:ext>
            </a:extLst>
          </p:cNvPr>
          <p:cNvSpPr txBox="1"/>
          <p:nvPr/>
        </p:nvSpPr>
        <p:spPr>
          <a:xfrm>
            <a:off x="3248810" y="355241"/>
            <a:ext cx="6411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Lifting </a:t>
            </a:r>
            <a:r>
              <a:rPr lang="it-IT" sz="3200" b="1" dirty="0" err="1"/>
              <a:t>Condensation</a:t>
            </a:r>
            <a:r>
              <a:rPr lang="it-IT" sz="3200" b="1" dirty="0"/>
              <a:t> Level (LCL)</a:t>
            </a:r>
            <a:endParaRPr lang="en-GB" sz="3200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1A6DCC6-7BA2-59CA-4E40-BCBBEF047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50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30C467C5-E559-3FA8-BF72-96196C691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8054880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C35FC066-1A34-5F85-A9EA-D4F66A4D2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531126"/>
            <a:ext cx="6174398" cy="490604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B165845-825A-115F-CEA9-0AA770C7D441}"/>
              </a:ext>
            </a:extLst>
          </p:cNvPr>
          <p:cNvSpPr txBox="1"/>
          <p:nvPr/>
        </p:nvSpPr>
        <p:spPr>
          <a:xfrm>
            <a:off x="1910198" y="416444"/>
            <a:ext cx="7865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/>
              <a:t>Relating</a:t>
            </a:r>
            <a:r>
              <a:rPr lang="it-IT" sz="3200" b="1" dirty="0"/>
              <a:t> PBLH and LCL</a:t>
            </a:r>
            <a:endParaRPr lang="en-GB" sz="3200" b="1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E758048-5374-F5D5-26E6-64CE232B3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399" y="1440305"/>
            <a:ext cx="6035043" cy="5199689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134EBA-492C-AC38-7D19-1A72E6297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51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759C20A-8E84-BD3E-CD4D-19484F93D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3982760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0D8A0C6-A947-6C31-F1BE-AC2DCA17D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3" y="2179195"/>
            <a:ext cx="5563376" cy="450595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55B3772-1FAC-76C5-CD94-2B5527BEA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846" y="2058399"/>
            <a:ext cx="5680621" cy="462675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F1CAB19-C98F-62E5-BCEA-D12F85D4C10B}"/>
              </a:ext>
            </a:extLst>
          </p:cNvPr>
          <p:cNvSpPr txBox="1"/>
          <p:nvPr/>
        </p:nvSpPr>
        <p:spPr>
          <a:xfrm>
            <a:off x="3232132" y="267377"/>
            <a:ext cx="6341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HOW DO THERMODYNAMIC SENSITIVITIES </a:t>
            </a:r>
          </a:p>
          <a:p>
            <a:pPr algn="ctr"/>
            <a:r>
              <a:rPr lang="it-IT" sz="2400" b="1" dirty="0"/>
              <a:t>CONTRIBUTE TO </a:t>
            </a:r>
            <a:r>
              <a:rPr lang="it-IT" sz="2400" b="1" dirty="0" err="1"/>
              <a:t>HFs</a:t>
            </a:r>
            <a:r>
              <a:rPr lang="it-IT" sz="2400" b="1" dirty="0"/>
              <a:t> TOTAL COUPLING?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B745F23-7DEB-8AF0-A530-0E0F3BA09C22}"/>
                  </a:ext>
                </a:extLst>
              </p:cNvPr>
              <p:cNvSpPr txBox="1"/>
              <p:nvPr/>
            </p:nvSpPr>
            <p:spPr>
              <a:xfrm>
                <a:off x="1303607" y="1656333"/>
                <a:ext cx="3920145" cy="8041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24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B745F23-7DEB-8AF0-A530-0E0F3BA09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607" y="1656333"/>
                <a:ext cx="3920145" cy="8041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7EE0FB2-7D27-C9AF-F6E2-C4068C2A06F9}"/>
                  </a:ext>
                </a:extLst>
              </p:cNvPr>
              <p:cNvSpPr txBox="1"/>
              <p:nvPr/>
            </p:nvSpPr>
            <p:spPr>
              <a:xfrm>
                <a:off x="7198468" y="1680387"/>
                <a:ext cx="4766553" cy="80926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7EE0FB2-7D27-C9AF-F6E2-C4068C2A0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468" y="1680387"/>
                <a:ext cx="4766553" cy="8092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00E6ABB-9741-139A-69E2-354026F4C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52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1944AFBC-47F2-CD29-58D2-202FC3785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88837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7A2FFF80-1E31-DD87-7F50-1808AD0E7D03}"/>
              </a:ext>
            </a:extLst>
          </p:cNvPr>
          <p:cNvSpPr txBox="1">
            <a:spLocks/>
          </p:cNvSpPr>
          <p:nvPr/>
        </p:nvSpPr>
        <p:spPr>
          <a:xfrm>
            <a:off x="838200" y="2703969"/>
            <a:ext cx="10515600" cy="13639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 err="1"/>
              <a:t>Supplementary</a:t>
            </a:r>
            <a:r>
              <a:rPr lang="it-IT" dirty="0"/>
              <a:t> </a:t>
            </a:r>
            <a:r>
              <a:rPr lang="it-IT" dirty="0" err="1"/>
              <a:t>material</a:t>
            </a:r>
            <a:r>
              <a:rPr lang="it-IT" dirty="0"/>
              <a:t>:</a:t>
            </a:r>
          </a:p>
          <a:p>
            <a:pPr algn="ctr"/>
            <a:r>
              <a:rPr lang="it-IT" b="1" dirty="0" err="1"/>
              <a:t>variance</a:t>
            </a:r>
            <a:r>
              <a:rPr lang="it-IT" b="1" dirty="0"/>
              <a:t> </a:t>
            </a:r>
            <a:r>
              <a:rPr lang="it-IT" b="1" dirty="0" err="1"/>
              <a:t>analysis</a:t>
            </a:r>
            <a:endParaRPr lang="en-GB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DD56042-609D-0DAC-54FF-71E0FBC04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53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1D76AD0F-FE86-C3FC-2D4D-A04D2F76B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6063191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953C38F-7F86-6D62-7FED-4EB719587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950" y="1428797"/>
            <a:ext cx="9192908" cy="548716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3A21CEC-1444-DEF1-9C9F-462C75FF15C9}"/>
              </a:ext>
            </a:extLst>
          </p:cNvPr>
          <p:cNvSpPr txBox="1"/>
          <p:nvPr/>
        </p:nvSpPr>
        <p:spPr>
          <a:xfrm>
            <a:off x="3985437" y="585425"/>
            <a:ext cx="599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Visualizing</a:t>
            </a:r>
            <a:r>
              <a:rPr lang="it-IT" sz="2400" b="1" dirty="0"/>
              <a:t> the band-pass filter…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9E8DD-C53F-5E4F-A250-2A0155F58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54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F6CAC79F-35B3-E3C4-A73C-5E5F1576E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0110426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A828277B-5031-A837-764E-F3C020754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14" y="1479110"/>
            <a:ext cx="9107171" cy="524900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C6B66DD-C322-B16B-936D-D62BF90AEF13}"/>
              </a:ext>
            </a:extLst>
          </p:cNvPr>
          <p:cNvSpPr txBox="1"/>
          <p:nvPr/>
        </p:nvSpPr>
        <p:spPr>
          <a:xfrm>
            <a:off x="2296633" y="542260"/>
            <a:ext cx="8352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What</a:t>
            </a:r>
            <a:r>
              <a:rPr lang="it-IT" sz="3200" b="1" dirty="0"/>
              <a:t> </a:t>
            </a:r>
            <a:r>
              <a:rPr lang="it-IT" sz="3200" b="1" dirty="0" err="1"/>
              <a:t>is</a:t>
            </a:r>
            <a:r>
              <a:rPr lang="it-IT" sz="3200" b="1" dirty="0"/>
              <a:t> the </a:t>
            </a:r>
            <a:r>
              <a:rPr lang="it-IT" sz="3200" b="1" dirty="0" err="1"/>
              <a:t>role</a:t>
            </a:r>
            <a:r>
              <a:rPr lang="it-IT" sz="3200" b="1" dirty="0"/>
              <a:t> of </a:t>
            </a:r>
            <a:r>
              <a:rPr lang="it-IT" sz="3200" b="1" dirty="0" err="1"/>
              <a:t>coupling</a:t>
            </a:r>
            <a:r>
              <a:rPr lang="it-IT" sz="3200" b="1" dirty="0"/>
              <a:t> in shaping SST ? 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6108C9B-D59F-6BAC-B38E-ED35FD01A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55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DD64D9AD-754F-B65F-3E7A-E39EB7CA1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4997462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DC6E994-D21F-FA5A-9631-3118C53D9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27" y="2264879"/>
            <a:ext cx="4667901" cy="383911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BF55434-6BF8-3F69-150A-A3165F5AB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597" y="1769376"/>
            <a:ext cx="1686160" cy="33342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3A7790B-7756-2279-8C36-E6B5491B7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222" y="2264878"/>
            <a:ext cx="5229955" cy="383911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F410673-0A7C-C545-C607-FB393FA5B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6572" y="1778902"/>
            <a:ext cx="1648055" cy="31436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83F8384-5872-0487-8D21-9CD4345AF201}"/>
              </a:ext>
            </a:extLst>
          </p:cNvPr>
          <p:cNvSpPr txBox="1"/>
          <p:nvPr/>
        </p:nvSpPr>
        <p:spPr>
          <a:xfrm>
            <a:off x="3728376" y="785841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SST-LHF </a:t>
            </a:r>
            <a:r>
              <a:rPr lang="it-IT" sz="3200" b="1" dirty="0" err="1"/>
              <a:t>local</a:t>
            </a:r>
            <a:r>
              <a:rPr lang="it-IT" sz="3200" b="1" dirty="0"/>
              <a:t> </a:t>
            </a:r>
            <a:r>
              <a:rPr lang="it-IT" sz="3200" b="1" dirty="0" err="1"/>
              <a:t>covariances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FC817B0-0C4E-6F57-E194-4F421C720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56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0778EBF-08BB-4FA1-D844-B7B676588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9431105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FD13915-E585-122A-4CD0-F7F4D1539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46" y="2259453"/>
            <a:ext cx="5277587" cy="437258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F0E1E41-2DC4-5AE2-2974-43A5323A8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111" y="2259453"/>
            <a:ext cx="5334744" cy="416598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9B02F6A-AF7C-5853-2A0B-CA7C25E4B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362" y="1706668"/>
            <a:ext cx="1800476" cy="49536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633DCE2-5EED-83BD-82FB-7ACEDA52F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0807" y="1706668"/>
            <a:ext cx="1933845" cy="42868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347B23A-6438-1976-0AE1-9A57F2F24719}"/>
              </a:ext>
            </a:extLst>
          </p:cNvPr>
          <p:cNvSpPr txBox="1"/>
          <p:nvPr/>
        </p:nvSpPr>
        <p:spPr>
          <a:xfrm>
            <a:off x="3685845" y="570876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U-LHF </a:t>
            </a:r>
            <a:r>
              <a:rPr lang="it-IT" sz="3200" b="1" dirty="0" err="1"/>
              <a:t>local</a:t>
            </a:r>
            <a:r>
              <a:rPr lang="it-IT" sz="3200" b="1" dirty="0"/>
              <a:t> </a:t>
            </a:r>
            <a:r>
              <a:rPr lang="it-IT" sz="3200" b="1" dirty="0" err="1"/>
              <a:t>covariances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3E9EA09-AEF2-FAA4-6637-ED1B07784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57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649A35C2-B8D1-7C4E-24FC-5CBF18E8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9648994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F10FFE69-9EA9-4150-279A-CE22DF17E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13" y="2377221"/>
            <a:ext cx="5306165" cy="431542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08B0961-FC23-A0C2-F8DC-D0C5C0598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632" y="2358168"/>
            <a:ext cx="5410955" cy="433448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EF7C440-9DF5-B820-645A-6C5A6FC7A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572" y="1842864"/>
            <a:ext cx="1952898" cy="40010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C4D26C1-8C28-9D0B-DCC7-F310EE8F0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5130" y="1700911"/>
            <a:ext cx="1867161" cy="35247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6EE4652-6732-D685-22D0-7E9F9921ED6A}"/>
              </a:ext>
            </a:extLst>
          </p:cNvPr>
          <p:cNvSpPr txBox="1"/>
          <p:nvPr/>
        </p:nvSpPr>
        <p:spPr>
          <a:xfrm>
            <a:off x="3675213" y="722991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Q-LHF </a:t>
            </a:r>
            <a:r>
              <a:rPr lang="it-IT" sz="3200" b="1" dirty="0" err="1"/>
              <a:t>local</a:t>
            </a:r>
            <a:r>
              <a:rPr lang="it-IT" sz="3200" b="1" dirty="0"/>
              <a:t> </a:t>
            </a:r>
            <a:r>
              <a:rPr lang="it-IT" sz="3200" b="1" dirty="0" err="1"/>
              <a:t>covariances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AFEDDDE-534A-6156-F942-A257AB008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58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82A8DE3B-245A-D585-B611-28FC99665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3177488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E3448D5-F7DF-C4CA-0FFE-8CB78A4CF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98" y="875856"/>
            <a:ext cx="10816923" cy="76627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8583EEB-4A16-BD88-3E92-BE07324B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13" y="2066993"/>
            <a:ext cx="3550718" cy="58920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24FEF37-C95A-6818-11FA-F46D899A0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039" y="2110511"/>
            <a:ext cx="2015750" cy="46983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565248C-CC1D-6A7F-C159-DECC35886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137" y="1974940"/>
            <a:ext cx="3641825" cy="74097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363962-637F-03DA-8211-AD7979733744}"/>
              </a:ext>
            </a:extLst>
          </p:cNvPr>
          <p:cNvSpPr txBox="1"/>
          <p:nvPr/>
        </p:nvSpPr>
        <p:spPr>
          <a:xfrm>
            <a:off x="441012" y="289532"/>
            <a:ext cx="8781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Decompose LHF in a large and a small-scale component 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7D9DCEC-F480-0FFC-0E15-5B5818C6FB3D}"/>
              </a:ext>
            </a:extLst>
          </p:cNvPr>
          <p:cNvSpPr txBox="1"/>
          <p:nvPr/>
        </p:nvSpPr>
        <p:spPr>
          <a:xfrm>
            <a:off x="1952180" y="4332760"/>
            <a:ext cx="2184202" cy="584775"/>
          </a:xfrm>
          <a:prstGeom prst="rect">
            <a:avLst/>
          </a:prstGeom>
          <a:noFill/>
          <a:ln w="38100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3200" dirty="0"/>
              <a:t>SST TERMS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13A5AEF-FEE7-8F3E-6581-C5B0DC8C1CD3}"/>
              </a:ext>
            </a:extLst>
          </p:cNvPr>
          <p:cNvSpPr txBox="1"/>
          <p:nvPr/>
        </p:nvSpPr>
        <p:spPr>
          <a:xfrm>
            <a:off x="7783253" y="4378357"/>
            <a:ext cx="3211718" cy="5847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3200" dirty="0"/>
              <a:t>NON-SST TERMS</a:t>
            </a:r>
            <a:endParaRPr lang="it-IT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4B21EAF3-6110-E199-5263-5A965110BF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286" y="3604686"/>
            <a:ext cx="1855708" cy="700624"/>
          </a:xfrm>
          <a:prstGeom prst="rect">
            <a:avLst/>
          </a:prstGeom>
        </p:spPr>
      </p:pic>
      <p:grpSp>
        <p:nvGrpSpPr>
          <p:cNvPr id="32" name="Gruppo 31">
            <a:extLst>
              <a:ext uri="{FF2B5EF4-FFF2-40B4-BE49-F238E27FC236}">
                <a16:creationId xmlns:a16="http://schemas.microsoft.com/office/drawing/2014/main" id="{5F01D330-AD25-3640-F0F2-BC8354E4D9AF}"/>
              </a:ext>
            </a:extLst>
          </p:cNvPr>
          <p:cNvGrpSpPr/>
          <p:nvPr/>
        </p:nvGrpSpPr>
        <p:grpSpPr>
          <a:xfrm>
            <a:off x="145688" y="5419564"/>
            <a:ext cx="6496119" cy="475525"/>
            <a:chOff x="249598" y="4962360"/>
            <a:chExt cx="6496119" cy="475525"/>
          </a:xfrm>
        </p:grpSpPr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48A5C0E5-1B43-5238-4FE7-7A2D2A6E9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9598" y="4962360"/>
              <a:ext cx="1552792" cy="419158"/>
            </a:xfrm>
            <a:prstGeom prst="rect">
              <a:avLst/>
            </a:prstGeom>
          </p:spPr>
        </p:pic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3AB75139-B141-FB2B-E5D7-709302331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4344" y="4967122"/>
              <a:ext cx="2524477" cy="409632"/>
            </a:xfrm>
            <a:prstGeom prst="rect">
              <a:avLst/>
            </a:prstGeom>
          </p:spPr>
        </p:pic>
        <p:pic>
          <p:nvPicPr>
            <p:cNvPr id="27" name="Immagine 26">
              <a:extLst>
                <a:ext uri="{FF2B5EF4-FFF2-40B4-BE49-F238E27FC236}">
                  <a16:creationId xmlns:a16="http://schemas.microsoft.com/office/drawing/2014/main" id="{008EA38F-1D69-16A0-8F68-A0A1F1D79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40292" y="5009200"/>
              <a:ext cx="2505425" cy="428685"/>
            </a:xfrm>
            <a:prstGeom prst="rect">
              <a:avLst/>
            </a:prstGeom>
          </p:spPr>
        </p:pic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24065EC4-9314-6143-9E3B-E7D6AA6E8378}"/>
              </a:ext>
            </a:extLst>
          </p:cNvPr>
          <p:cNvGrpSpPr/>
          <p:nvPr/>
        </p:nvGrpSpPr>
        <p:grpSpPr>
          <a:xfrm>
            <a:off x="7667111" y="5400510"/>
            <a:ext cx="3686689" cy="457264"/>
            <a:chOff x="7548414" y="4994911"/>
            <a:chExt cx="3686689" cy="457264"/>
          </a:xfrm>
        </p:grpSpPr>
        <p:pic>
          <p:nvPicPr>
            <p:cNvPr id="29" name="Immagine 28">
              <a:extLst>
                <a:ext uri="{FF2B5EF4-FFF2-40B4-BE49-F238E27FC236}">
                  <a16:creationId xmlns:a16="http://schemas.microsoft.com/office/drawing/2014/main" id="{288038CF-5DFD-8882-E417-6BC31CDD7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548414" y="4994911"/>
              <a:ext cx="2124371" cy="457264"/>
            </a:xfrm>
            <a:prstGeom prst="rect">
              <a:avLst/>
            </a:prstGeom>
          </p:spPr>
        </p:pic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DF0440F4-3786-B1EE-6E8E-AFF9D674E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72785" y="5004438"/>
              <a:ext cx="1562318" cy="447737"/>
            </a:xfrm>
            <a:prstGeom prst="rect">
              <a:avLst/>
            </a:prstGeom>
          </p:spPr>
        </p:pic>
      </p:grp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9217A41-F5A6-542F-BDE3-30E9F2EB3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59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810F159C-9783-34F5-AB00-7A009D08B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995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89060-DBAE-0742-C61F-51902B3B4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>
            <a:extLst>
              <a:ext uri="{FF2B5EF4-FFF2-40B4-BE49-F238E27FC236}">
                <a16:creationId xmlns:a16="http://schemas.microsoft.com/office/drawing/2014/main" id="{067A26D0-8048-8DCE-71EA-B877CE39B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85" y="1043250"/>
            <a:ext cx="6045048" cy="474460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BAAA182-3103-E4D4-7243-1F064F493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493" y="1040270"/>
            <a:ext cx="5514200" cy="478746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3CED48A8-7AF1-81EB-EC29-2038180267BF}"/>
              </a:ext>
            </a:extLst>
          </p:cNvPr>
          <p:cNvSpPr txBox="1"/>
          <p:nvPr/>
        </p:nvSpPr>
        <p:spPr>
          <a:xfrm>
            <a:off x="4647615" y="70488"/>
            <a:ext cx="317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SENSIBLE HEAT FLUX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BBA9B68-3269-1EB6-11AE-D9FDDF977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D5EA058A-2874-F6D2-40AB-06017B696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BA7FD23-3885-CBC3-1DF5-83BF4226D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62BBFFB-C4F1-393E-1DAF-CC790B31C5F5}"/>
                  </a:ext>
                </a:extLst>
              </p:cNvPr>
              <p:cNvSpPr txBox="1"/>
              <p:nvPr/>
            </p:nvSpPr>
            <p:spPr>
              <a:xfrm>
                <a:off x="7557846" y="869258"/>
                <a:ext cx="317002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it-IT" sz="2400" b="1" dirty="0"/>
                  <a:t>  anomalies</a:t>
                </a: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62BBFFB-C4F1-393E-1DAF-CC790B31C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846" y="869258"/>
                <a:ext cx="3170029" cy="461665"/>
              </a:xfrm>
              <a:prstGeom prst="rect">
                <a:avLst/>
              </a:prstGeom>
              <a:blipFill>
                <a:blip r:embed="rId5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137C18A1-DAB4-4410-F5D4-D3D31EB99364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80D033C-F01B-3DB2-DDC9-7E1B1288953C}"/>
              </a:ext>
            </a:extLst>
          </p:cNvPr>
          <p:cNvSpPr txBox="1"/>
          <p:nvPr/>
        </p:nvSpPr>
        <p:spPr>
          <a:xfrm>
            <a:off x="1031318" y="914027"/>
            <a:ext cx="413710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SHF  </a:t>
            </a:r>
            <a:r>
              <a:rPr lang="it-IT" sz="2400" b="1" dirty="0" err="1"/>
              <a:t>anomalies</a:t>
            </a:r>
            <a:endParaRPr lang="it-IT" sz="2400" b="1" dirty="0"/>
          </a:p>
        </p:txBody>
      </p:sp>
    </p:spTree>
    <p:extLst>
      <p:ext uri="{BB962C8B-B14F-4D97-AF65-F5344CB8AC3E}">
        <p14:creationId xmlns:p14="http://schemas.microsoft.com/office/powerpoint/2010/main" val="19520437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27C93D9-8078-C189-5883-22E3C7FEA062}"/>
                  </a:ext>
                </a:extLst>
              </p:cNvPr>
              <p:cNvSpPr txBox="1"/>
              <p:nvPr/>
            </p:nvSpPr>
            <p:spPr>
              <a:xfrm>
                <a:off x="2988196" y="304952"/>
                <a:ext cx="6884894" cy="498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b="1" dirty="0"/>
                  <a:t>HOW IS THE TOTAL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𝑳𝑯</m:t>
                        </m:r>
                        <m:sSup>
                          <m:sSupPr>
                            <m:ctrlP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p>
                            <m: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sz="2400" b="1" dirty="0"/>
                  <a:t>  RECONSTRUCTED</a:t>
                </a:r>
                <a:r>
                  <a:rPr lang="en-GB" sz="2400" b="1" dirty="0"/>
                  <a:t>? </a:t>
                </a:r>
                <a:endParaRPr lang="it-IT" sz="2400" b="1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27C93D9-8078-C189-5883-22E3C7FEA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196" y="304952"/>
                <a:ext cx="6884894" cy="498791"/>
              </a:xfrm>
              <a:prstGeom prst="rect">
                <a:avLst/>
              </a:prstGeom>
              <a:blipFill>
                <a:blip r:embed="rId2"/>
                <a:stretch>
                  <a:fillRect l="-1327" t="-1220" b="-280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A338E748-0261-2761-C9B0-F70A4B76D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48" y="1157494"/>
            <a:ext cx="11720052" cy="387621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AAC80D1-C019-0537-C9C8-405342BC64FA}"/>
              </a:ext>
            </a:extLst>
          </p:cNvPr>
          <p:cNvSpPr txBox="1"/>
          <p:nvPr/>
        </p:nvSpPr>
        <p:spPr>
          <a:xfrm rot="16200000">
            <a:off x="-521187" y="3154864"/>
            <a:ext cx="1647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density</a:t>
            </a:r>
            <a:r>
              <a:rPr lang="it-IT" sz="1600" dirty="0"/>
              <a:t> pdf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068E0A-9F72-8EB4-C80A-3E253CA2BAB2}"/>
              </a:ext>
            </a:extLst>
          </p:cNvPr>
          <p:cNvSpPr txBox="1"/>
          <p:nvPr/>
        </p:nvSpPr>
        <p:spPr>
          <a:xfrm>
            <a:off x="133392" y="5786987"/>
            <a:ext cx="2290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6">
                    <a:lumMod val="75000"/>
                  </a:schemeClr>
                </a:solidFill>
              </a:rPr>
              <a:t>HP : </a:t>
            </a:r>
            <a:r>
              <a:rPr lang="it-IT" sz="2400" dirty="0"/>
              <a:t>high-pass</a:t>
            </a:r>
          </a:p>
          <a:p>
            <a:endParaRPr lang="it-IT" sz="2400" dirty="0"/>
          </a:p>
          <a:p>
            <a:r>
              <a:rPr lang="it-IT" sz="2400" dirty="0">
                <a:solidFill>
                  <a:srgbClr val="FF0000"/>
                </a:solidFill>
              </a:rPr>
              <a:t>BP : </a:t>
            </a:r>
            <a:r>
              <a:rPr lang="it-IT" sz="2400" dirty="0"/>
              <a:t>band-pass</a:t>
            </a:r>
            <a:endParaRPr lang="it-IT" sz="2400" dirty="0">
              <a:solidFill>
                <a:srgbClr val="FF0000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AB4A566-19BB-0FF6-C787-8F057668B638}"/>
              </a:ext>
            </a:extLst>
          </p:cNvPr>
          <p:cNvSpPr txBox="1"/>
          <p:nvPr/>
        </p:nvSpPr>
        <p:spPr>
          <a:xfrm>
            <a:off x="4759159" y="5140657"/>
            <a:ext cx="3342967" cy="64633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SST-</a:t>
            </a:r>
            <a:r>
              <a:rPr lang="it-IT" dirty="0" err="1"/>
              <a:t>related</a:t>
            </a:r>
            <a:r>
              <a:rPr lang="it-IT" dirty="0"/>
              <a:t> </a:t>
            </a:r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small </a:t>
            </a:r>
            <a:r>
              <a:rPr lang="it-IT" dirty="0" err="1"/>
              <a:t>scales</a:t>
            </a:r>
            <a:r>
              <a:rPr lang="it-IT" dirty="0"/>
              <a:t> are </a:t>
            </a:r>
            <a:r>
              <a:rPr lang="it-IT" dirty="0" err="1"/>
              <a:t>included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7396602-D80D-92B3-CE9E-89BF8D6C82B0}"/>
              </a:ext>
            </a:extLst>
          </p:cNvPr>
          <p:cNvSpPr txBox="1"/>
          <p:nvPr/>
        </p:nvSpPr>
        <p:spPr>
          <a:xfrm>
            <a:off x="8640097" y="5140656"/>
            <a:ext cx="3449010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NON-SST-</a:t>
            </a:r>
            <a:r>
              <a:rPr lang="it-IT" dirty="0" err="1"/>
              <a:t>related</a:t>
            </a:r>
            <a:r>
              <a:rPr lang="it-IT" dirty="0"/>
              <a:t> </a:t>
            </a:r>
            <a:r>
              <a:rPr lang="it-IT" dirty="0" err="1"/>
              <a:t>explain</a:t>
            </a:r>
            <a:r>
              <a:rPr lang="it-IT" dirty="0"/>
              <a:t> more </a:t>
            </a:r>
            <a:r>
              <a:rPr lang="it-IT" dirty="0" err="1"/>
              <a:t>when</a:t>
            </a:r>
            <a:r>
              <a:rPr lang="it-IT" dirty="0"/>
              <a:t> small </a:t>
            </a:r>
            <a:r>
              <a:rPr lang="it-IT" dirty="0" err="1"/>
              <a:t>scales</a:t>
            </a:r>
            <a:r>
              <a:rPr lang="it-IT" dirty="0"/>
              <a:t> are </a:t>
            </a:r>
            <a:r>
              <a:rPr lang="it-IT" dirty="0" err="1"/>
              <a:t>neglected</a:t>
            </a: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7F6DF6EA-9F1D-0EC7-6B1B-85A9B9937D82}"/>
              </a:ext>
            </a:extLst>
          </p:cNvPr>
          <p:cNvGrpSpPr/>
          <p:nvPr/>
        </p:nvGrpSpPr>
        <p:grpSpPr>
          <a:xfrm>
            <a:off x="2403033" y="5910339"/>
            <a:ext cx="2796840" cy="933480"/>
            <a:chOff x="2289671" y="5935387"/>
            <a:chExt cx="2796840" cy="933480"/>
          </a:xfrm>
        </p:grpSpPr>
        <p:cxnSp>
          <p:nvCxnSpPr>
            <p:cNvPr id="4" name="Connettore diritto 3">
              <a:extLst>
                <a:ext uri="{FF2B5EF4-FFF2-40B4-BE49-F238E27FC236}">
                  <a16:creationId xmlns:a16="http://schemas.microsoft.com/office/drawing/2014/main" id="{5F171BEA-6181-EC0E-762B-DFE186046AB6}"/>
                </a:ext>
              </a:extLst>
            </p:cNvPr>
            <p:cNvCxnSpPr/>
            <p:nvPr/>
          </p:nvCxnSpPr>
          <p:spPr>
            <a:xfrm>
              <a:off x="2424310" y="6037117"/>
              <a:ext cx="2504209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462D4D91-900D-C73B-864F-824FBF8EEF67}"/>
                </a:ext>
              </a:extLst>
            </p:cNvPr>
            <p:cNvCxnSpPr/>
            <p:nvPr/>
          </p:nvCxnSpPr>
          <p:spPr>
            <a:xfrm>
              <a:off x="2424310" y="6733318"/>
              <a:ext cx="2504209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25A44909-C6C5-814A-C432-52C8CBFB8E74}"/>
                    </a:ext>
                  </a:extLst>
                </p14:cNvPr>
                <p14:cNvContentPartPr/>
                <p14:nvPr/>
              </p14:nvContentPartPr>
              <p14:xfrm>
                <a:off x="4106063" y="6610463"/>
                <a:ext cx="26640" cy="146520"/>
              </p14:xfrm>
            </p:contentPart>
          </mc:Choice>
          <mc:Fallback xmlns=""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25A44909-C6C5-814A-C432-52C8CBFB8E7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70543" y="6574463"/>
                  <a:ext cx="97325" cy="218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0AD6377F-6AB7-4AF8-3659-6F4D2922344A}"/>
                </a:ext>
              </a:extLst>
            </p:cNvPr>
            <p:cNvGrpSpPr/>
            <p:nvPr/>
          </p:nvGrpSpPr>
          <p:grpSpPr>
            <a:xfrm>
              <a:off x="4094543" y="5937983"/>
              <a:ext cx="47880" cy="223560"/>
              <a:chOff x="4094543" y="5937983"/>
              <a:chExt cx="47880" cy="22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5" name="Input penna 14">
                    <a:extLst>
                      <a:ext uri="{FF2B5EF4-FFF2-40B4-BE49-F238E27FC236}">
                        <a16:creationId xmlns:a16="http://schemas.microsoft.com/office/drawing/2014/main" id="{5B435888-AF79-72BB-0353-62CEAA03AFF9}"/>
                      </a:ext>
                    </a:extLst>
                  </p14:cNvPr>
                  <p14:cNvContentPartPr/>
                  <p14:nvPr/>
                </p14:nvContentPartPr>
                <p14:xfrm>
                  <a:off x="4103183" y="5968223"/>
                  <a:ext cx="39240" cy="193320"/>
                </p14:xfrm>
              </p:contentPart>
            </mc:Choice>
            <mc:Fallback xmlns="">
              <p:pic>
                <p:nvPicPr>
                  <p:cNvPr id="15" name="Input penna 14">
                    <a:extLst>
                      <a:ext uri="{FF2B5EF4-FFF2-40B4-BE49-F238E27FC236}">
                        <a16:creationId xmlns:a16="http://schemas.microsoft.com/office/drawing/2014/main" id="{5B435888-AF79-72BB-0353-62CEAA03AFF9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067183" y="5932223"/>
                    <a:ext cx="110880" cy="26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6" name="Input penna 15">
                    <a:extLst>
                      <a:ext uri="{FF2B5EF4-FFF2-40B4-BE49-F238E27FC236}">
                        <a16:creationId xmlns:a16="http://schemas.microsoft.com/office/drawing/2014/main" id="{618BA53A-B4AB-8DA8-822B-F64CFAB80A08}"/>
                      </a:ext>
                    </a:extLst>
                  </p14:cNvPr>
                  <p14:cNvContentPartPr/>
                  <p14:nvPr/>
                </p14:nvContentPartPr>
                <p14:xfrm>
                  <a:off x="4094543" y="5937983"/>
                  <a:ext cx="20520" cy="59040"/>
                </p14:xfrm>
              </p:contentPart>
            </mc:Choice>
            <mc:Fallback xmlns="">
              <p:pic>
                <p:nvPicPr>
                  <p:cNvPr id="16" name="Input penna 15">
                    <a:extLst>
                      <a:ext uri="{FF2B5EF4-FFF2-40B4-BE49-F238E27FC236}">
                        <a16:creationId xmlns:a16="http://schemas.microsoft.com/office/drawing/2014/main" id="{618BA53A-B4AB-8DA8-822B-F64CFAB80A08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058543" y="5901983"/>
                    <a:ext cx="92160" cy="130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CC6C6601-AF70-396C-45E2-4ED42A24E78D}"/>
                    </a:ext>
                  </a:extLst>
                </p14:cNvPr>
                <p14:cNvContentPartPr/>
                <p14:nvPr/>
              </p14:nvContentPartPr>
              <p14:xfrm>
                <a:off x="2906183" y="6646463"/>
                <a:ext cx="32400" cy="14904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CC6C6601-AF70-396C-45E2-4ED42A24E78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70183" y="6610463"/>
                  <a:ext cx="104040" cy="2206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27B87B87-D209-0D9A-203F-89263BB287E7}"/>
                </a:ext>
              </a:extLst>
            </p:cNvPr>
            <p:cNvSpPr txBox="1"/>
            <p:nvPr/>
          </p:nvSpPr>
          <p:spPr>
            <a:xfrm>
              <a:off x="3735921" y="6168383"/>
              <a:ext cx="911261" cy="369332"/>
            </a:xfrm>
            <a:prstGeom prst="rect">
              <a:avLst/>
            </a:prstGeom>
            <a:noFill/>
            <a:ln w="28575">
              <a:solidFill>
                <a:srgbClr val="FF33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it-IT" dirty="0"/>
                <a:t>150km</a:t>
              </a:r>
              <a:endParaRPr lang="en-GB" dirty="0"/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77EE32BC-16BE-E938-25ED-2A486B546521}"/>
                </a:ext>
              </a:extLst>
            </p:cNvPr>
            <p:cNvSpPr txBox="1"/>
            <p:nvPr/>
          </p:nvSpPr>
          <p:spPr>
            <a:xfrm>
              <a:off x="2579063" y="6185700"/>
              <a:ext cx="745593" cy="369332"/>
            </a:xfrm>
            <a:prstGeom prst="rect">
              <a:avLst/>
            </a:prstGeom>
            <a:noFill/>
            <a:ln w="28575">
              <a:solidFill>
                <a:srgbClr val="FF33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it-IT" dirty="0"/>
                <a:t>60km</a:t>
              </a:r>
              <a:endParaRPr lang="en-GB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Input penna 22">
                  <a:extLst>
                    <a:ext uri="{FF2B5EF4-FFF2-40B4-BE49-F238E27FC236}">
                      <a16:creationId xmlns:a16="http://schemas.microsoft.com/office/drawing/2014/main" id="{0F85C8FE-D6E6-A0E1-8969-A614D9A673EE}"/>
                    </a:ext>
                  </a:extLst>
                </p14:cNvPr>
                <p14:cNvContentPartPr/>
                <p14:nvPr/>
              </p14:nvContentPartPr>
              <p14:xfrm>
                <a:off x="4180751" y="5935387"/>
                <a:ext cx="886320" cy="156960"/>
              </p14:xfrm>
            </p:contentPart>
          </mc:Choice>
          <mc:Fallback xmlns="">
            <p:pic>
              <p:nvPicPr>
                <p:cNvPr id="23" name="Input penna 22">
                  <a:extLst>
                    <a:ext uri="{FF2B5EF4-FFF2-40B4-BE49-F238E27FC236}">
                      <a16:creationId xmlns:a16="http://schemas.microsoft.com/office/drawing/2014/main" id="{0F85C8FE-D6E6-A0E1-8969-A614D9A673E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44751" y="5899387"/>
                  <a:ext cx="9579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2DCCA260-8199-09FF-E3F7-8A71ECD23E2B}"/>
                    </a:ext>
                  </a:extLst>
                </p14:cNvPr>
                <p14:cNvContentPartPr/>
                <p14:nvPr/>
              </p14:nvContentPartPr>
              <p14:xfrm>
                <a:off x="4208111" y="6664027"/>
                <a:ext cx="878400" cy="155880"/>
              </p14:xfrm>
            </p:contentPart>
          </mc:Choice>
          <mc:Fallback xmlns=""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2DCCA260-8199-09FF-E3F7-8A71ECD23E2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72096" y="6627944"/>
                  <a:ext cx="950069" cy="2276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CF0983CE-7655-2B6C-9607-A0075A5ADAA5}"/>
                    </a:ext>
                  </a:extLst>
                </p14:cNvPr>
                <p14:cNvContentPartPr/>
                <p14:nvPr/>
              </p14:nvContentPartPr>
              <p14:xfrm>
                <a:off x="2289671" y="6661507"/>
                <a:ext cx="565560" cy="207360"/>
              </p14:xfrm>
            </p:contentPart>
          </mc:Choice>
          <mc:Fallback xmlns=""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CF0983CE-7655-2B6C-9607-A0075A5ADAA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53671" y="6625569"/>
                  <a:ext cx="637200" cy="27887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4C53D879-2968-8F63-3321-1BC640BC1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60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B9E3374C-E2F1-5E38-C490-24D21630A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16830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3CD4D16-5F1F-1822-8363-FA6040BFE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77548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55805A-F4A7-F29F-FB37-771A89426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61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2BC22AA3-DAB3-8A76-7E7B-AB86F69FB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9530811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9937FCD-6A60-C24A-DC4C-BB9D4C231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43981" cy="7177548"/>
          </a:xfrm>
          <a:prstGeom prst="rect">
            <a:avLst/>
          </a:prstGeom>
        </p:spPr>
      </p:pic>
      <p:sp>
        <p:nvSpPr>
          <p:cNvPr id="2" name="Freccia in su 1">
            <a:extLst>
              <a:ext uri="{FF2B5EF4-FFF2-40B4-BE49-F238E27FC236}">
                <a16:creationId xmlns:a16="http://schemas.microsoft.com/office/drawing/2014/main" id="{F8ADDDE9-E053-1533-EAE8-62DE5845E0C1}"/>
              </a:ext>
            </a:extLst>
          </p:cNvPr>
          <p:cNvSpPr/>
          <p:nvPr/>
        </p:nvSpPr>
        <p:spPr>
          <a:xfrm>
            <a:off x="8938028" y="4221335"/>
            <a:ext cx="226244" cy="848413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ccia in su 3">
            <a:extLst>
              <a:ext uri="{FF2B5EF4-FFF2-40B4-BE49-F238E27FC236}">
                <a16:creationId xmlns:a16="http://schemas.microsoft.com/office/drawing/2014/main" id="{4D6AC353-6012-CD64-CA30-DC277CD0FC5F}"/>
              </a:ext>
            </a:extLst>
          </p:cNvPr>
          <p:cNvSpPr/>
          <p:nvPr/>
        </p:nvSpPr>
        <p:spPr>
          <a:xfrm>
            <a:off x="9431364" y="4221334"/>
            <a:ext cx="226244" cy="848413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F58DD7C-B27D-CFA2-22C8-228386FA70A6}"/>
              </a:ext>
            </a:extLst>
          </p:cNvPr>
          <p:cNvSpPr txBox="1"/>
          <p:nvPr/>
        </p:nvSpPr>
        <p:spPr>
          <a:xfrm>
            <a:off x="8300148" y="5179135"/>
            <a:ext cx="2488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C000"/>
                </a:solidFill>
              </a:rPr>
              <a:t>Turbulent</a:t>
            </a:r>
            <a:r>
              <a:rPr lang="it-IT" dirty="0">
                <a:solidFill>
                  <a:srgbClr val="FFC000"/>
                </a:solidFill>
              </a:rPr>
              <a:t> </a:t>
            </a:r>
            <a:r>
              <a:rPr lang="it-IT" dirty="0" err="1">
                <a:solidFill>
                  <a:srgbClr val="FFC000"/>
                </a:solidFill>
              </a:rPr>
              <a:t>fluxes</a:t>
            </a:r>
            <a:endParaRPr lang="it-IT" dirty="0">
              <a:solidFill>
                <a:srgbClr val="FFC000"/>
              </a:solidFill>
            </a:endParaRPr>
          </a:p>
          <a:p>
            <a:r>
              <a:rPr lang="it-IT" dirty="0">
                <a:solidFill>
                  <a:srgbClr val="FFC000"/>
                </a:solidFill>
              </a:rPr>
              <a:t>LHF, HFX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18C0B5-D8D4-B8DB-66C9-DB4CA8390993}"/>
              </a:ext>
            </a:extLst>
          </p:cNvPr>
          <p:cNvSpPr txBox="1"/>
          <p:nvPr/>
        </p:nvSpPr>
        <p:spPr>
          <a:xfrm>
            <a:off x="1819374" y="862791"/>
            <a:ext cx="1621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rgbClr val="00B0F0"/>
                </a:solidFill>
              </a:rPr>
              <a:t>Humidity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F1593E9-5F6D-5521-CEAC-7573AA76DEFB}"/>
              </a:ext>
            </a:extLst>
          </p:cNvPr>
          <p:cNvSpPr txBox="1"/>
          <p:nvPr/>
        </p:nvSpPr>
        <p:spPr>
          <a:xfrm>
            <a:off x="6490558" y="2208796"/>
            <a:ext cx="1621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Convective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dirty="0" err="1">
                <a:solidFill>
                  <a:srgbClr val="FF0000"/>
                </a:solidFill>
              </a:rPr>
              <a:t>organization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5" name="Freccia circolare a destra 14">
            <a:extLst>
              <a:ext uri="{FF2B5EF4-FFF2-40B4-BE49-F238E27FC236}">
                <a16:creationId xmlns:a16="http://schemas.microsoft.com/office/drawing/2014/main" id="{E181C93B-C4EE-67AC-DB70-335925F4B2EA}"/>
              </a:ext>
            </a:extLst>
          </p:cNvPr>
          <p:cNvSpPr/>
          <p:nvPr/>
        </p:nvSpPr>
        <p:spPr>
          <a:xfrm>
            <a:off x="10233408" y="2816793"/>
            <a:ext cx="471341" cy="1809947"/>
          </a:xfrm>
          <a:prstGeom prst="curvedRightArrow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Freccia circolare a destra 15">
            <a:extLst>
              <a:ext uri="{FF2B5EF4-FFF2-40B4-BE49-F238E27FC236}">
                <a16:creationId xmlns:a16="http://schemas.microsoft.com/office/drawing/2014/main" id="{E34B8FC2-9BF8-48E8-14C4-E09E48985B61}"/>
              </a:ext>
            </a:extLst>
          </p:cNvPr>
          <p:cNvSpPr/>
          <p:nvPr/>
        </p:nvSpPr>
        <p:spPr>
          <a:xfrm rot="10800000">
            <a:off x="11279783" y="2816792"/>
            <a:ext cx="471341" cy="1809947"/>
          </a:xfrm>
          <a:prstGeom prst="curvedRightArrow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0" name="Connettore curvo 19">
            <a:extLst>
              <a:ext uri="{FF2B5EF4-FFF2-40B4-BE49-F238E27FC236}">
                <a16:creationId xmlns:a16="http://schemas.microsoft.com/office/drawing/2014/main" id="{F4F3E73E-D062-9EA8-0A0B-5044730EFE7C}"/>
              </a:ext>
            </a:extLst>
          </p:cNvPr>
          <p:cNvCxnSpPr>
            <a:cxnSpLocks/>
          </p:cNvCxnSpPr>
          <p:nvPr/>
        </p:nvCxnSpPr>
        <p:spPr>
          <a:xfrm flipV="1">
            <a:off x="6419261" y="325774"/>
            <a:ext cx="2225119" cy="1442301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66AE840-B9A0-2606-9C22-D38BCCE5EC60}"/>
              </a:ext>
            </a:extLst>
          </p:cNvPr>
          <p:cNvSpPr txBox="1"/>
          <p:nvPr/>
        </p:nvSpPr>
        <p:spPr>
          <a:xfrm rot="19166434">
            <a:off x="6828161" y="939350"/>
            <a:ext cx="229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7030A0"/>
                </a:solidFill>
              </a:rPr>
              <a:t>Radiative balance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7" name="Freccia circolare in su 6">
            <a:extLst>
              <a:ext uri="{FF2B5EF4-FFF2-40B4-BE49-F238E27FC236}">
                <a16:creationId xmlns:a16="http://schemas.microsoft.com/office/drawing/2014/main" id="{8568668F-4D5A-D52E-FAAD-3B47BF1EA1B2}"/>
              </a:ext>
            </a:extLst>
          </p:cNvPr>
          <p:cNvSpPr/>
          <p:nvPr/>
        </p:nvSpPr>
        <p:spPr>
          <a:xfrm rot="18030848">
            <a:off x="9799010" y="4804715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Freccia circolare in su 7">
            <a:extLst>
              <a:ext uri="{FF2B5EF4-FFF2-40B4-BE49-F238E27FC236}">
                <a16:creationId xmlns:a16="http://schemas.microsoft.com/office/drawing/2014/main" id="{6678E864-007B-7435-581E-021322D0C096}"/>
              </a:ext>
            </a:extLst>
          </p:cNvPr>
          <p:cNvSpPr/>
          <p:nvPr/>
        </p:nvSpPr>
        <p:spPr>
          <a:xfrm rot="9054508">
            <a:off x="9107302" y="3873626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Freccia circolare in su 8">
            <a:extLst>
              <a:ext uri="{FF2B5EF4-FFF2-40B4-BE49-F238E27FC236}">
                <a16:creationId xmlns:a16="http://schemas.microsoft.com/office/drawing/2014/main" id="{F14434BF-11BC-85C5-112D-155C35497DDB}"/>
              </a:ext>
            </a:extLst>
          </p:cNvPr>
          <p:cNvSpPr/>
          <p:nvPr/>
        </p:nvSpPr>
        <p:spPr>
          <a:xfrm rot="11485598">
            <a:off x="9301950" y="5623035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F0827194-2490-B3B3-011A-7F889BFA5867}"/>
              </a:ext>
            </a:extLst>
          </p:cNvPr>
          <p:cNvSpPr/>
          <p:nvPr/>
        </p:nvSpPr>
        <p:spPr>
          <a:xfrm rot="4681794">
            <a:off x="8438614" y="4832099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1689B9C-8717-6E88-546C-96BBC07AC45C}"/>
              </a:ext>
            </a:extLst>
          </p:cNvPr>
          <p:cNvCxnSpPr/>
          <p:nvPr/>
        </p:nvCxnSpPr>
        <p:spPr>
          <a:xfrm flipV="1">
            <a:off x="7903029" y="1931437"/>
            <a:ext cx="1492898" cy="4665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18198132-85BA-2019-08E9-E26A3EC7AB60}"/>
              </a:ext>
            </a:extLst>
          </p:cNvPr>
          <p:cNvCxnSpPr>
            <a:cxnSpLocks/>
          </p:cNvCxnSpPr>
          <p:nvPr/>
        </p:nvCxnSpPr>
        <p:spPr>
          <a:xfrm flipH="1">
            <a:off x="5374433" y="2653164"/>
            <a:ext cx="1044828" cy="4039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curvo 27">
            <a:extLst>
              <a:ext uri="{FF2B5EF4-FFF2-40B4-BE49-F238E27FC236}">
                <a16:creationId xmlns:a16="http://schemas.microsoft.com/office/drawing/2014/main" id="{19732353-D7DA-194B-F261-A7BDEFE99FC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179743" y="357671"/>
            <a:ext cx="1585338" cy="1010240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curvo 28">
            <a:extLst>
              <a:ext uri="{FF2B5EF4-FFF2-40B4-BE49-F238E27FC236}">
                <a16:creationId xmlns:a16="http://schemas.microsoft.com/office/drawing/2014/main" id="{F5B619BC-3941-EEFE-867A-D82377D952BF}"/>
              </a:ext>
            </a:extLst>
          </p:cNvPr>
          <p:cNvCxnSpPr>
            <a:cxnSpLocks/>
          </p:cNvCxnSpPr>
          <p:nvPr/>
        </p:nvCxnSpPr>
        <p:spPr>
          <a:xfrm flipV="1">
            <a:off x="8169652" y="705770"/>
            <a:ext cx="881896" cy="876124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C25729C2-99B5-3635-8DF3-C648831ECFC7}"/>
              </a:ext>
            </a:extLst>
          </p:cNvPr>
          <p:cNvGrpSpPr/>
          <p:nvPr/>
        </p:nvGrpSpPr>
        <p:grpSpPr>
          <a:xfrm>
            <a:off x="858416" y="3931990"/>
            <a:ext cx="1483568" cy="987959"/>
            <a:chOff x="858416" y="3931990"/>
            <a:chExt cx="1483568" cy="987959"/>
          </a:xfrm>
        </p:grpSpPr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36F1B81E-8360-BBDF-C323-DC8BA9AF9D68}"/>
                </a:ext>
              </a:extLst>
            </p:cNvPr>
            <p:cNvCxnSpPr/>
            <p:nvPr/>
          </p:nvCxnSpPr>
          <p:spPr>
            <a:xfrm>
              <a:off x="858416" y="4394718"/>
              <a:ext cx="1483568" cy="52523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diritto 34">
              <a:extLst>
                <a:ext uri="{FF2B5EF4-FFF2-40B4-BE49-F238E27FC236}">
                  <a16:creationId xmlns:a16="http://schemas.microsoft.com/office/drawing/2014/main" id="{C00A9132-D725-94FC-5286-ECC80A742105}"/>
                </a:ext>
              </a:extLst>
            </p:cNvPr>
            <p:cNvCxnSpPr/>
            <p:nvPr/>
          </p:nvCxnSpPr>
          <p:spPr>
            <a:xfrm flipV="1">
              <a:off x="858416" y="3931990"/>
              <a:ext cx="0" cy="48139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A4D4646-86B8-E4F1-B64E-EC4894D1C529}"/>
              </a:ext>
            </a:extLst>
          </p:cNvPr>
          <p:cNvSpPr txBox="1"/>
          <p:nvPr/>
        </p:nvSpPr>
        <p:spPr>
          <a:xfrm rot="1206463">
            <a:off x="1081205" y="41640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FF00"/>
                </a:solidFill>
              </a:rPr>
              <a:t>wind</a:t>
            </a:r>
          </a:p>
        </p:txBody>
      </p: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295B91A7-51EB-4FC4-4D58-1180665068F2}"/>
              </a:ext>
            </a:extLst>
          </p:cNvPr>
          <p:cNvCxnSpPr/>
          <p:nvPr/>
        </p:nvCxnSpPr>
        <p:spPr>
          <a:xfrm rot="10800000">
            <a:off x="1156996" y="5214144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curvo 43">
            <a:extLst>
              <a:ext uri="{FF2B5EF4-FFF2-40B4-BE49-F238E27FC236}">
                <a16:creationId xmlns:a16="http://schemas.microsoft.com/office/drawing/2014/main" id="{10D2123C-BA73-895A-515B-631E0279FDDE}"/>
              </a:ext>
            </a:extLst>
          </p:cNvPr>
          <p:cNvCxnSpPr/>
          <p:nvPr/>
        </p:nvCxnSpPr>
        <p:spPr>
          <a:xfrm rot="10800000">
            <a:off x="1037416" y="5313920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26671840-DE51-D6C9-9024-4ECC8904E9A0}"/>
              </a:ext>
            </a:extLst>
          </p:cNvPr>
          <p:cNvCxnSpPr/>
          <p:nvPr/>
        </p:nvCxnSpPr>
        <p:spPr>
          <a:xfrm rot="10800000">
            <a:off x="945566" y="5439257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077DAB16-F2FE-7EE1-6248-06AEC52D33D3}"/>
              </a:ext>
            </a:extLst>
          </p:cNvPr>
          <p:cNvSpPr txBox="1"/>
          <p:nvPr/>
        </p:nvSpPr>
        <p:spPr>
          <a:xfrm>
            <a:off x="2239347" y="5398810"/>
            <a:ext cx="100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currents</a:t>
            </a:r>
            <a:endParaRPr lang="it-IT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7520DA9-1039-B74B-24DA-3CEF0185C563}"/>
              </a:ext>
            </a:extLst>
          </p:cNvPr>
          <p:cNvSpPr txBox="1"/>
          <p:nvPr/>
        </p:nvSpPr>
        <p:spPr>
          <a:xfrm>
            <a:off x="5099546" y="4240156"/>
            <a:ext cx="1763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SST</a:t>
            </a: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9BBBBF4B-5FC5-4AE1-4AF7-B975A12F2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62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EE79759-CCBD-AE82-1044-2718B4E55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1472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1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1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1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/>
      <p:bldP spid="11" grpId="0"/>
      <p:bldP spid="14" grpId="0"/>
      <p:bldP spid="15" grpId="0" animBg="1"/>
      <p:bldP spid="15" grpId="1" animBg="1"/>
      <p:bldP spid="16" grpId="0" animBg="1"/>
      <p:bldP spid="16" grpId="1" animBg="1"/>
      <p:bldP spid="23" grpId="0"/>
      <p:bldP spid="7" grpId="0" animBg="1"/>
      <p:bldP spid="8" grpId="0" animBg="1"/>
      <p:bldP spid="9" grpId="0" animBg="1"/>
      <p:bldP spid="1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BA12EA3-E5B2-5483-480F-EE02AD0E6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050" y="0"/>
            <a:ext cx="8718950" cy="705643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3B28851-E4AA-8D68-5F2A-B7B50E9AF943}"/>
              </a:ext>
            </a:extLst>
          </p:cNvPr>
          <p:cNvSpPr txBox="1"/>
          <p:nvPr/>
        </p:nvSpPr>
        <p:spPr>
          <a:xfrm>
            <a:off x="410547" y="1045029"/>
            <a:ext cx="2817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Be </a:t>
            </a:r>
            <a:r>
              <a:rPr lang="it-IT" dirty="0" err="1"/>
              <a:t>honest</a:t>
            </a:r>
            <a:r>
              <a:rPr lang="it-IT" dirty="0"/>
              <a:t> : How </a:t>
            </a:r>
            <a:r>
              <a:rPr lang="it-IT" dirty="0" err="1"/>
              <a:t>often</a:t>
            </a:r>
            <a:r>
              <a:rPr lang="it-IT" dirty="0"/>
              <a:t> do you think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oceans</a:t>
            </a:r>
            <a:r>
              <a:rPr lang="it-IT" dirty="0"/>
              <a:t>?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9193BF9-2ABD-0796-7A2A-99C55B9F0762}"/>
              </a:ext>
            </a:extLst>
          </p:cNvPr>
          <p:cNvSpPr/>
          <p:nvPr/>
        </p:nvSpPr>
        <p:spPr>
          <a:xfrm>
            <a:off x="8294914" y="2593910"/>
            <a:ext cx="839755" cy="66247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4312FE0-FFBF-BF8A-F519-EA3F789DF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63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AFEBE102-D311-0662-C4F1-19A652E4F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26432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schermata, diagramma&#10;&#10;Descrizione generata automaticamente">
            <a:extLst>
              <a:ext uri="{FF2B5EF4-FFF2-40B4-BE49-F238E27FC236}">
                <a16:creationId xmlns:a16="http://schemas.microsoft.com/office/drawing/2014/main" id="{AF0E38D9-014E-3478-5F9F-EA8CD70A8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531" y="3042268"/>
            <a:ext cx="7084935" cy="345139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43B2B27-5711-0CD3-B7AB-442D1F3B153D}"/>
              </a:ext>
            </a:extLst>
          </p:cNvPr>
          <p:cNvSpPr txBox="1"/>
          <p:nvPr/>
        </p:nvSpPr>
        <p:spPr>
          <a:xfrm>
            <a:off x="7335296" y="352961"/>
            <a:ext cx="314513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Not </a:t>
            </a:r>
            <a:r>
              <a:rPr lang="it-IT" sz="2400" dirty="0" err="1"/>
              <a:t>only</a:t>
            </a:r>
            <a:r>
              <a:rPr lang="it-IT" sz="2400" dirty="0"/>
              <a:t> MABL</a:t>
            </a:r>
          </a:p>
          <a:p>
            <a:endParaRPr lang="it-IT" sz="2400" dirty="0"/>
          </a:p>
          <a:p>
            <a:r>
              <a:rPr lang="it-IT" sz="2400" dirty="0"/>
              <a:t>GS </a:t>
            </a:r>
            <a:r>
              <a:rPr lang="it-IT" sz="2400" dirty="0" err="1"/>
              <a:t>is</a:t>
            </a:r>
            <a:r>
              <a:rPr lang="it-IT" sz="2400" dirty="0"/>
              <a:t> forcing the </a:t>
            </a:r>
            <a:r>
              <a:rPr lang="it-IT" sz="2400" dirty="0" err="1"/>
              <a:t>entire</a:t>
            </a:r>
            <a:r>
              <a:rPr lang="it-IT" sz="2400" dirty="0"/>
              <a:t> </a:t>
            </a:r>
            <a:r>
              <a:rPr lang="it-IT" sz="2400" dirty="0" err="1"/>
              <a:t>troposphere</a:t>
            </a:r>
            <a:r>
              <a:rPr lang="it-IT" sz="2400" dirty="0"/>
              <a:t>!</a:t>
            </a:r>
          </a:p>
          <a:p>
            <a:endParaRPr lang="it-IT" dirty="0"/>
          </a:p>
        </p:txBody>
      </p:sp>
      <p:pic>
        <p:nvPicPr>
          <p:cNvPr id="4" name="Immagine 3" descr="Immagine che contiene testo, mappa, diagramma&#10;&#10;Descrizione generata automaticamente">
            <a:extLst>
              <a:ext uri="{FF2B5EF4-FFF2-40B4-BE49-F238E27FC236}">
                <a16:creationId xmlns:a16="http://schemas.microsoft.com/office/drawing/2014/main" id="{70139D7D-91BD-9918-CCBB-D49AA364A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51" y="275257"/>
            <a:ext cx="5893390" cy="3044010"/>
          </a:xfrm>
          <a:prstGeom prst="rect">
            <a:avLst/>
          </a:prstGeom>
        </p:spPr>
      </p:pic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61A9DD9C-0FF6-BA65-C451-A10EFD645657}"/>
              </a:ext>
            </a:extLst>
          </p:cNvPr>
          <p:cNvSpPr/>
          <p:nvPr/>
        </p:nvSpPr>
        <p:spPr>
          <a:xfrm>
            <a:off x="6194842" y="889428"/>
            <a:ext cx="949537" cy="4119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E4FD49EF-57DA-00E0-8EC8-995BEBBFB138}"/>
              </a:ext>
            </a:extLst>
          </p:cNvPr>
          <p:cNvSpPr/>
          <p:nvPr/>
        </p:nvSpPr>
        <p:spPr>
          <a:xfrm rot="5400000">
            <a:off x="7657589" y="2260546"/>
            <a:ext cx="1014883" cy="6416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2C592C2-F2EC-AE74-CAE4-E627A3830B3A}"/>
              </a:ext>
            </a:extLst>
          </p:cNvPr>
          <p:cNvSpPr txBox="1"/>
          <p:nvPr/>
        </p:nvSpPr>
        <p:spPr>
          <a:xfrm>
            <a:off x="9326307" y="6608186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5D9B85E-9C20-00EE-B6F7-CB1B036ED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64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ECA9444-01DD-9EE4-2AC2-548384A54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5233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>
            <a:extLst>
              <a:ext uri="{FF2B5EF4-FFF2-40B4-BE49-F238E27FC236}">
                <a16:creationId xmlns:a16="http://schemas.microsoft.com/office/drawing/2014/main" id="{A76611A5-441D-89DB-AA3C-5889B80229F9}"/>
              </a:ext>
            </a:extLst>
          </p:cNvPr>
          <p:cNvGrpSpPr/>
          <p:nvPr/>
        </p:nvGrpSpPr>
        <p:grpSpPr>
          <a:xfrm>
            <a:off x="3903916" y="955287"/>
            <a:ext cx="8100762" cy="4595258"/>
            <a:chOff x="2045619" y="1230590"/>
            <a:chExt cx="8100762" cy="4595258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E3716256-2122-5F64-6452-738E95C54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5619" y="1230590"/>
              <a:ext cx="8100762" cy="4595258"/>
            </a:xfrm>
            <a:prstGeom prst="rect">
              <a:avLst/>
            </a:prstGeom>
          </p:spPr>
        </p:pic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4327F453-A397-7AB7-5C6D-B3E695A642A9}"/>
                </a:ext>
              </a:extLst>
            </p:cNvPr>
            <p:cNvSpPr/>
            <p:nvPr/>
          </p:nvSpPr>
          <p:spPr>
            <a:xfrm>
              <a:off x="2664542" y="1897626"/>
              <a:ext cx="2084439" cy="20549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00F0219-5E92-9322-6B68-013DF4BBB231}"/>
              </a:ext>
            </a:extLst>
          </p:cNvPr>
          <p:cNvSpPr txBox="1"/>
          <p:nvPr/>
        </p:nvSpPr>
        <p:spPr>
          <a:xfrm>
            <a:off x="117987" y="1496894"/>
            <a:ext cx="335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Reconstructed</a:t>
            </a:r>
            <a:r>
              <a:rPr lang="it-IT" dirty="0"/>
              <a:t>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currents</a:t>
            </a:r>
            <a:r>
              <a:rPr lang="it-IT" dirty="0"/>
              <a:t> on 4th </a:t>
            </a:r>
            <a:r>
              <a:rPr lang="it-IT" dirty="0" err="1"/>
              <a:t>February</a:t>
            </a:r>
            <a:r>
              <a:rPr lang="it-IT" dirty="0"/>
              <a:t> 2020: </a:t>
            </a:r>
            <a:r>
              <a:rPr lang="it-IT" dirty="0" err="1"/>
              <a:t>peaks</a:t>
            </a:r>
            <a:r>
              <a:rPr lang="it-IT" dirty="0"/>
              <a:t> (</a:t>
            </a:r>
            <a:r>
              <a:rPr lang="it-IT" dirty="0" err="1">
                <a:solidFill>
                  <a:schemeClr val="accent4">
                    <a:lumMod val="75000"/>
                  </a:schemeClr>
                </a:solidFill>
              </a:rPr>
              <a:t>yellow</a:t>
            </a:r>
            <a:r>
              <a:rPr lang="it-IT" dirty="0"/>
              <a:t> </a:t>
            </a:r>
            <a:r>
              <a:rPr lang="it-IT" dirty="0" err="1"/>
              <a:t>shadings</a:t>
            </a:r>
            <a:r>
              <a:rPr lang="it-IT" dirty="0"/>
              <a:t>) </a:t>
            </a:r>
            <a:r>
              <a:rPr lang="it-IT" dirty="0" err="1"/>
              <a:t>correspond</a:t>
            </a:r>
            <a:r>
              <a:rPr lang="it-IT" dirty="0"/>
              <a:t> to </a:t>
            </a:r>
            <a:r>
              <a:rPr lang="it-IT" dirty="0" err="1"/>
              <a:t>approx</a:t>
            </a:r>
            <a:r>
              <a:rPr lang="it-IT" dirty="0"/>
              <a:t>. 1m/s</a:t>
            </a:r>
          </a:p>
          <a:p>
            <a:endParaRPr lang="it-IT" dirty="0"/>
          </a:p>
          <a:p>
            <a:r>
              <a:rPr lang="it-IT" dirty="0"/>
              <a:t>Source: </a:t>
            </a:r>
            <a:r>
              <a:rPr lang="it-IT" dirty="0">
                <a:hlinkClick r:id="rId3"/>
              </a:rPr>
              <a:t>https://earth.nullschool.net/</a:t>
            </a:r>
            <a:endParaRPr lang="it-IT" dirty="0"/>
          </a:p>
          <a:p>
            <a:endParaRPr lang="it-IT" dirty="0"/>
          </a:p>
          <a:p>
            <a:r>
              <a:rPr lang="en-GB" dirty="0">
                <a:solidFill>
                  <a:srgbClr val="FF0000"/>
                </a:solidFill>
              </a:rPr>
              <a:t>Red box: </a:t>
            </a:r>
            <a:r>
              <a:rPr lang="en-GB" dirty="0"/>
              <a:t>the EUREC4A region</a:t>
            </a:r>
          </a:p>
          <a:p>
            <a:r>
              <a:rPr lang="en-GB" dirty="0">
                <a:solidFill>
                  <a:srgbClr val="FF0000"/>
                </a:solidFill>
              </a:rPr>
              <a:t>           </a:t>
            </a:r>
            <a:r>
              <a:rPr lang="en-GB" dirty="0"/>
              <a:t>and computational domain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38A90F2-9091-8DE0-AF87-8508E1C0F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65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43B1B8F1-9C4F-7A15-0F93-A9E5D2D8B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584625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18727-3801-292D-BEEA-44970412A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>
            <a:extLst>
              <a:ext uri="{FF2B5EF4-FFF2-40B4-BE49-F238E27FC236}">
                <a16:creationId xmlns:a16="http://schemas.microsoft.com/office/drawing/2014/main" id="{FE9F7157-6D99-B7DD-A1CE-9CC26E764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24" y="1067314"/>
            <a:ext cx="6047486" cy="4591791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432FDE3A-4354-4ABB-E9AF-4652592C2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75" y="1067062"/>
            <a:ext cx="6047486" cy="459179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14E29C5-5C6A-C47E-F0AF-88B1F0069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053" y="1025254"/>
            <a:ext cx="5563090" cy="4762598"/>
          </a:xfrm>
          <a:prstGeom prst="rect">
            <a:avLst/>
          </a:prstGeom>
        </p:spPr>
      </p:pic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70D78CE6-351E-5AE0-426D-CA1E34E30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7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B266B14-CC65-3E26-EDD7-4038C7859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63EBF9D-9B42-B5BC-BF59-23C91EFCD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80CCE9A2-F849-93F4-8D21-B6BA128067B0}"/>
                  </a:ext>
                </a:extLst>
              </p:cNvPr>
              <p:cNvSpPr txBox="1"/>
              <p:nvPr/>
            </p:nvSpPr>
            <p:spPr>
              <a:xfrm>
                <a:off x="1906868" y="5848728"/>
                <a:ext cx="3219856" cy="64633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Large scale </a:t>
                </a:r>
                <a:r>
                  <a:rPr lang="it-IT" dirty="0" err="1"/>
                  <a:t>mean</a:t>
                </a:r>
                <a:r>
                  <a:rPr lang="it-IT" dirty="0"/>
                  <a:t>  ~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dirty="0"/>
                      <m:t>200</m:t>
                    </m:r>
                    <m:r>
                      <m:rPr>
                        <m:nor/>
                      </m:rPr>
                      <a:rPr lang="it-IT" b="0" i="0" dirty="0" smtClean="0"/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𝑊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it-IT" dirty="0"/>
              </a:p>
              <a:p>
                <a:r>
                  <a:rPr lang="it-IT" dirty="0">
                    <a:sym typeface="Wingdings" panose="05000000000000000000" pitchFamily="2" charset="2"/>
                  </a:rPr>
                  <a:t>  25% </a:t>
                </a:r>
                <a:r>
                  <a:rPr lang="it-IT" dirty="0" err="1">
                    <a:sym typeface="Wingdings" panose="05000000000000000000" pitchFamily="2" charset="2"/>
                  </a:rPr>
                  <a:t>increase</a:t>
                </a:r>
                <a:r>
                  <a:rPr lang="it-IT" dirty="0">
                    <a:sym typeface="Wingdings" panose="05000000000000000000" pitchFamily="2" charset="2"/>
                  </a:rPr>
                  <a:t> per  K</a:t>
                </a:r>
                <a:endParaRPr lang="it-IT" dirty="0"/>
              </a:p>
            </p:txBody>
          </p:sp>
        </mc:Choice>
        <mc:Fallback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80CCE9A2-F849-93F4-8D21-B6BA12806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868" y="5848728"/>
                <a:ext cx="3219856" cy="646331"/>
              </a:xfrm>
              <a:prstGeom prst="rect">
                <a:avLst/>
              </a:prstGeom>
              <a:blipFill>
                <a:blip r:embed="rId6"/>
                <a:stretch>
                  <a:fillRect l="-1313" t="-1802" b="-11712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286CBABD-E178-1CB8-BCB2-980029A5E071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47539246-D8C2-FFB9-EF81-72FC10C60962}"/>
                  </a:ext>
                </a:extLst>
              </p:cNvPr>
              <p:cNvSpPr txBox="1"/>
              <p:nvPr/>
            </p:nvSpPr>
            <p:spPr>
              <a:xfrm>
                <a:off x="7913305" y="855435"/>
                <a:ext cx="2743551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b="1" dirty="0"/>
                  <a:t>anomalies</a:t>
                </a: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47539246-D8C2-FFB9-EF81-72FC10C60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305" y="855435"/>
                <a:ext cx="2743551" cy="461665"/>
              </a:xfrm>
              <a:prstGeom prst="rect">
                <a:avLst/>
              </a:prstGeom>
              <a:blipFill>
                <a:blip r:embed="rId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2DF1010-0A0C-DF75-7997-5141B2B51FA0}"/>
              </a:ext>
            </a:extLst>
          </p:cNvPr>
          <p:cNvSpPr txBox="1"/>
          <p:nvPr/>
        </p:nvSpPr>
        <p:spPr>
          <a:xfrm>
            <a:off x="2145021" y="893532"/>
            <a:ext cx="274355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LHF anomalies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6F312E2D-A310-DD33-9385-54972C38E08D}"/>
              </a:ext>
            </a:extLst>
          </p:cNvPr>
          <p:cNvSpPr txBox="1"/>
          <p:nvPr/>
        </p:nvSpPr>
        <p:spPr>
          <a:xfrm>
            <a:off x="4647615" y="70488"/>
            <a:ext cx="317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LATENT HEAT FLUX</a:t>
            </a:r>
          </a:p>
        </p:txBody>
      </p:sp>
    </p:spTree>
    <p:extLst>
      <p:ext uri="{BB962C8B-B14F-4D97-AF65-F5344CB8AC3E}">
        <p14:creationId xmlns:p14="http://schemas.microsoft.com/office/powerpoint/2010/main" val="121586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F349B-7175-396E-B088-838AA422E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606BFEA-D7C8-6402-7E9A-AE11D51F4680}"/>
                  </a:ext>
                </a:extLst>
              </p:cNvPr>
              <p:cNvSpPr txBox="1"/>
              <p:nvPr/>
            </p:nvSpPr>
            <p:spPr>
              <a:xfrm>
                <a:off x="8473050" y="3263841"/>
                <a:ext cx="4389167" cy="1144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>
                    <a:sym typeface="Wingdings" panose="05000000000000000000" pitchFamily="2" charset="2"/>
                  </a:rPr>
                  <a:t>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4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𝜏</m:t>
                            </m:r>
                          </m:e>
                          <m:sub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𝜏</m:t>
                            </m:r>
                          </m:e>
                          <m:sub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𝑞</m:t>
                            </m:r>
                          </m:sub>
                        </m:sSub>
                      </m:den>
                    </m:f>
                    <m:r>
                      <a:rPr lang="it-IT" sz="4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≫1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606BFEA-D7C8-6402-7E9A-AE11D51F4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050" y="3263841"/>
                <a:ext cx="4389167" cy="1144801"/>
              </a:xfrm>
              <a:prstGeom prst="rect">
                <a:avLst/>
              </a:prstGeom>
              <a:blipFill>
                <a:blip r:embed="rId2"/>
                <a:stretch>
                  <a:fillRect l="-15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5186BCB8-47DA-7132-EFE9-919BF9A2B38C}"/>
              </a:ext>
            </a:extLst>
          </p:cNvPr>
          <p:cNvSpPr txBox="1"/>
          <p:nvPr/>
        </p:nvSpPr>
        <p:spPr>
          <a:xfrm>
            <a:off x="8027210" y="257553"/>
            <a:ext cx="3326590" cy="1631216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Ideal MABL: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2000" b="1" dirty="0" err="1"/>
              <a:t>Vertically</a:t>
            </a:r>
            <a:r>
              <a:rPr lang="it-IT" sz="2000" b="1" dirty="0"/>
              <a:t> </a:t>
            </a:r>
            <a:r>
              <a:rPr lang="it-IT" sz="2000" b="1" dirty="0" err="1"/>
              <a:t>homogeneous</a:t>
            </a:r>
            <a:endParaRPr lang="it-IT" sz="2000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2000" b="1" dirty="0"/>
              <a:t>NO </a:t>
            </a:r>
            <a:r>
              <a:rPr lang="it-IT" sz="2000" b="1" dirty="0" err="1"/>
              <a:t>horizontal</a:t>
            </a:r>
            <a:r>
              <a:rPr lang="it-IT" sz="2000" b="1" dirty="0"/>
              <a:t> </a:t>
            </a:r>
            <a:r>
              <a:rPr lang="it-IT" sz="2000" b="1" dirty="0" err="1"/>
              <a:t>advection</a:t>
            </a:r>
            <a:endParaRPr lang="it-IT" sz="2000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2000" b="1" dirty="0"/>
              <a:t>ONLY </a:t>
            </a:r>
            <a:r>
              <a:rPr lang="it-IT" sz="2000" b="1" dirty="0" err="1"/>
              <a:t>surface</a:t>
            </a:r>
            <a:r>
              <a:rPr lang="it-IT" sz="2000" b="1" dirty="0"/>
              <a:t> </a:t>
            </a:r>
            <a:r>
              <a:rPr lang="it-IT" sz="2000" b="1" dirty="0" err="1"/>
              <a:t>fluxes</a:t>
            </a:r>
            <a:endParaRPr lang="it-IT" sz="2000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2000" b="1" dirty="0" err="1"/>
              <a:t>Newtonian</a:t>
            </a:r>
            <a:r>
              <a:rPr lang="it-IT" sz="2000" b="1" dirty="0"/>
              <a:t> </a:t>
            </a:r>
            <a:r>
              <a:rPr lang="it-IT" sz="2000" b="1" dirty="0" err="1"/>
              <a:t>relaxation</a:t>
            </a:r>
            <a:endParaRPr lang="en-GB" sz="2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E1300A77-9F9D-809A-3699-7C8645D78E6C}"/>
                  </a:ext>
                </a:extLst>
              </p:cNvPr>
              <p:cNvSpPr txBox="1"/>
              <p:nvPr/>
            </p:nvSpPr>
            <p:spPr>
              <a:xfrm>
                <a:off x="6649535" y="5222929"/>
                <a:ext cx="3662090" cy="1061829"/>
              </a:xfrm>
              <a:prstGeom prst="rect">
                <a:avLst/>
              </a:prstGeom>
              <a:noFill/>
              <a:ln w="571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𝑞</m:t>
                        </m:r>
                      </m:e>
                      <m:sub>
                        <m: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100" dirty="0"/>
                  <a:t> IS SET BY BALANCE BETWEEN ENTRAINMENT AND SURFACE FLUXES</a:t>
                </a:r>
              </a:p>
            </p:txBody>
          </p:sp>
        </mc:Choice>
        <mc:Fallback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E1300A77-9F9D-809A-3699-7C8645D78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535" y="5222929"/>
                <a:ext cx="3662090" cy="1061829"/>
              </a:xfrm>
              <a:prstGeom prst="rect">
                <a:avLst/>
              </a:prstGeom>
              <a:blipFill>
                <a:blip r:embed="rId3"/>
                <a:stretch>
                  <a:fillRect t="-1093" b="-6557"/>
                </a:stretch>
              </a:blipFill>
              <a:ln w="571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D169790C-E0C5-645F-7FE7-04B64C347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10" y="3313297"/>
            <a:ext cx="5829633" cy="86656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9E45CAB-EF79-72E6-6397-0DD97DA55F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083" y="4161873"/>
            <a:ext cx="7226542" cy="86656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476A31F-DE81-165A-FA45-BBA7F69E852B}"/>
              </a:ext>
            </a:extLst>
          </p:cNvPr>
          <p:cNvSpPr txBox="1"/>
          <p:nvPr/>
        </p:nvSpPr>
        <p:spPr>
          <a:xfrm>
            <a:off x="1880375" y="5384512"/>
            <a:ext cx="3315079" cy="738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100" dirty="0"/>
              <a:t>MABL </a:t>
            </a:r>
            <a:r>
              <a:rPr lang="it-IT" sz="2100" dirty="0" err="1"/>
              <a:t>would</a:t>
            </a:r>
            <a:r>
              <a:rPr lang="it-IT" sz="2100" dirty="0"/>
              <a:t> saturate </a:t>
            </a:r>
            <a:r>
              <a:rPr lang="it-IT" sz="2100" dirty="0" err="1"/>
              <a:t>faster</a:t>
            </a:r>
            <a:r>
              <a:rPr lang="it-IT" sz="2100" dirty="0"/>
              <a:t> </a:t>
            </a:r>
            <a:r>
              <a:rPr lang="it-IT" sz="2100" dirty="0" err="1"/>
              <a:t>than</a:t>
            </a:r>
            <a:r>
              <a:rPr lang="it-IT" sz="2100" dirty="0"/>
              <a:t> </a:t>
            </a:r>
            <a:r>
              <a:rPr lang="it-IT" sz="2100" dirty="0" err="1"/>
              <a:t>it</a:t>
            </a:r>
            <a:r>
              <a:rPr lang="it-IT" sz="2100" dirty="0"/>
              <a:t> </a:t>
            </a:r>
            <a:r>
              <a:rPr lang="it-IT" sz="2100" dirty="0" err="1"/>
              <a:t>would</a:t>
            </a:r>
            <a:r>
              <a:rPr lang="it-IT" sz="2100" dirty="0"/>
              <a:t> </a:t>
            </a:r>
            <a:r>
              <a:rPr lang="it-IT" sz="2100" dirty="0" err="1"/>
              <a:t>heat</a:t>
            </a:r>
            <a:r>
              <a:rPr lang="it-IT" sz="2100" dirty="0"/>
              <a:t> up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13AC438-309E-27F1-E7A6-B789CCC4C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8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4D4D8879-426A-E15A-7755-D77962F60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5088572-87FD-0F74-8267-2A8D363376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014A19BB-2899-FDB0-333B-42F0D54967BE}"/>
              </a:ext>
            </a:extLst>
          </p:cNvPr>
          <p:cNvSpPr/>
          <p:nvPr/>
        </p:nvSpPr>
        <p:spPr>
          <a:xfrm>
            <a:off x="732709" y="2215530"/>
            <a:ext cx="5683157" cy="375690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1A20D3A7-C297-3367-B158-5BE85A1B0E17}"/>
              </a:ext>
            </a:extLst>
          </p:cNvPr>
          <p:cNvCxnSpPr>
            <a:cxnSpLocks/>
          </p:cNvCxnSpPr>
          <p:nvPr/>
        </p:nvCxnSpPr>
        <p:spPr>
          <a:xfrm>
            <a:off x="673305" y="687902"/>
            <a:ext cx="5742561" cy="0"/>
          </a:xfrm>
          <a:prstGeom prst="line">
            <a:avLst/>
          </a:prstGeom>
          <a:ln w="381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C28F9EB-4E57-AE14-A0A5-869C1E75F7C5}"/>
              </a:ext>
            </a:extLst>
          </p:cNvPr>
          <p:cNvSpPr txBox="1"/>
          <p:nvPr/>
        </p:nvSpPr>
        <p:spPr>
          <a:xfrm>
            <a:off x="5393963" y="183212"/>
            <a:ext cx="1255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MABL</a:t>
            </a:r>
            <a:endParaRPr lang="en-GB" dirty="0"/>
          </a:p>
        </p:txBody>
      </p:sp>
      <p:sp>
        <p:nvSpPr>
          <p:cNvPr id="17" name="Freccia in su 16">
            <a:extLst>
              <a:ext uri="{FF2B5EF4-FFF2-40B4-BE49-F238E27FC236}">
                <a16:creationId xmlns:a16="http://schemas.microsoft.com/office/drawing/2014/main" id="{4AA6787A-103E-EF0C-2F72-11EA7A755892}"/>
              </a:ext>
            </a:extLst>
          </p:cNvPr>
          <p:cNvSpPr/>
          <p:nvPr/>
        </p:nvSpPr>
        <p:spPr>
          <a:xfrm>
            <a:off x="1055345" y="1552343"/>
            <a:ext cx="233464" cy="663180"/>
          </a:xfrm>
          <a:prstGeom prst="upArrow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2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2">
                  <a:lumMod val="50000"/>
                  <a:lumOff val="5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AFBAA38-153F-740C-8A65-653797F59292}"/>
              </a:ext>
            </a:extLst>
          </p:cNvPr>
          <p:cNvSpPr txBox="1"/>
          <p:nvPr/>
        </p:nvSpPr>
        <p:spPr>
          <a:xfrm>
            <a:off x="1880376" y="1536291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SHF </a:t>
            </a:r>
          </a:p>
          <a:p>
            <a:r>
              <a:rPr lang="it-IT" dirty="0"/>
              <a:t>LHF</a:t>
            </a:r>
            <a:endParaRPr lang="en-GB" dirty="0"/>
          </a:p>
        </p:txBody>
      </p:sp>
      <p:sp>
        <p:nvSpPr>
          <p:cNvPr id="21" name="Freccia in su 20">
            <a:extLst>
              <a:ext uri="{FF2B5EF4-FFF2-40B4-BE49-F238E27FC236}">
                <a16:creationId xmlns:a16="http://schemas.microsoft.com/office/drawing/2014/main" id="{D62111BF-CAFC-88CA-5BAD-28E6D9AFA448}"/>
              </a:ext>
            </a:extLst>
          </p:cNvPr>
          <p:cNvSpPr/>
          <p:nvPr/>
        </p:nvSpPr>
        <p:spPr>
          <a:xfrm>
            <a:off x="1611445" y="1557236"/>
            <a:ext cx="233464" cy="663180"/>
          </a:xfrm>
          <a:prstGeom prst="upArrow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2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2">
                  <a:lumMod val="50000"/>
                  <a:lumOff val="5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750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 animBg="1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C8B29-5F5E-F2F9-1BF7-A5591DFA6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DD6859F6-B9AB-C92A-F91D-858A0496C5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168" y="911727"/>
            <a:ext cx="4795935" cy="1703672"/>
          </a:xfrm>
        </p:spPr>
        <p:txBody>
          <a:bodyPr>
            <a:normAutofit/>
          </a:bodyPr>
          <a:lstStyle/>
          <a:p>
            <a:r>
              <a:rPr lang="it-IT" sz="3600" b="1" dirty="0" err="1"/>
              <a:t>Response</a:t>
            </a:r>
            <a:r>
              <a:rPr lang="it-IT" sz="3600" b="1" dirty="0"/>
              <a:t> of the air </a:t>
            </a:r>
            <a:r>
              <a:rPr lang="it-IT" sz="3600" b="1" dirty="0" err="1"/>
              <a:t>column</a:t>
            </a:r>
            <a:r>
              <a:rPr lang="it-IT" sz="3600" b="1" dirty="0"/>
              <a:t> following SST </a:t>
            </a:r>
            <a:r>
              <a:rPr lang="it-IT" sz="3600" b="1" dirty="0" err="1"/>
              <a:t>anomalies</a:t>
            </a:r>
            <a:endParaRPr lang="it-IT" sz="3600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914635-9B1B-5BA8-9EC9-F61BB178EE63}"/>
              </a:ext>
            </a:extLst>
          </p:cNvPr>
          <p:cNvSpPr txBox="1"/>
          <p:nvPr/>
        </p:nvSpPr>
        <p:spPr>
          <a:xfrm>
            <a:off x="624343" y="2832099"/>
            <a:ext cx="479593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endParaRPr lang="it-IT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sz="2000" b="1" dirty="0"/>
              <a:t>Pressure – SST cross </a:t>
            </a:r>
            <a:r>
              <a:rPr lang="it-IT" sz="2000" b="1" dirty="0" err="1"/>
              <a:t>sections</a:t>
            </a: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GB" b="1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588BDD2-012D-8126-C42A-86474FA8C043}"/>
              </a:ext>
            </a:extLst>
          </p:cNvPr>
          <p:cNvSpPr txBox="1"/>
          <p:nvPr/>
        </p:nvSpPr>
        <p:spPr>
          <a:xfrm>
            <a:off x="1543701" y="3772388"/>
            <a:ext cx="2540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/>
              <a:t>Borgnino et al. 2025</a:t>
            </a:r>
            <a:endParaRPr lang="it-IT" dirty="0"/>
          </a:p>
        </p:txBody>
      </p:sp>
      <p:sp>
        <p:nvSpPr>
          <p:cNvPr id="16" name="Segnaposto numero diapositiva 15">
            <a:extLst>
              <a:ext uri="{FF2B5EF4-FFF2-40B4-BE49-F238E27FC236}">
                <a16:creationId xmlns:a16="http://schemas.microsoft.com/office/drawing/2014/main" id="{A93F477F-1FB2-8D05-7688-2885CC87E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9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B2BC141-EC1D-3558-FDB2-940D4986B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9F1CAEB4-D391-AB47-03AB-CB57D2561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41CDC6C5-8011-B9EC-4ECE-F299FF10910C}"/>
              </a:ext>
            </a:extLst>
          </p:cNvPr>
          <p:cNvSpPr/>
          <p:nvPr/>
        </p:nvSpPr>
        <p:spPr>
          <a:xfrm>
            <a:off x="5951271" y="4258472"/>
            <a:ext cx="2871281" cy="37569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lumOff val="2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EABC9BC6-7AF4-F90F-FAC4-884EDB5EE175}"/>
              </a:ext>
            </a:extLst>
          </p:cNvPr>
          <p:cNvSpPr/>
          <p:nvPr/>
        </p:nvSpPr>
        <p:spPr>
          <a:xfrm rot="10800000">
            <a:off x="8822551" y="4258471"/>
            <a:ext cx="2871281" cy="375690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D55F4CF-AC22-FEE0-4EBD-D11272F28CFA}"/>
              </a:ext>
            </a:extLst>
          </p:cNvPr>
          <p:cNvSpPr txBox="1"/>
          <p:nvPr/>
        </p:nvSpPr>
        <p:spPr>
          <a:xfrm>
            <a:off x="5951271" y="4830857"/>
            <a:ext cx="990143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/>
              <a:t>SST’ &lt; 0 </a:t>
            </a:r>
            <a:endParaRPr lang="en-GB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AF23515-F95D-401B-5DA6-857FA41F9F3A}"/>
              </a:ext>
            </a:extLst>
          </p:cNvPr>
          <p:cNvSpPr txBox="1"/>
          <p:nvPr/>
        </p:nvSpPr>
        <p:spPr>
          <a:xfrm>
            <a:off x="10703689" y="4830857"/>
            <a:ext cx="990143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/>
              <a:t>SST’ &gt; 0 </a:t>
            </a:r>
            <a:endParaRPr lang="en-GB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ACA2F5C-71F6-46CA-8268-E0C0A56ED74C}"/>
              </a:ext>
            </a:extLst>
          </p:cNvPr>
          <p:cNvSpPr txBox="1"/>
          <p:nvPr/>
        </p:nvSpPr>
        <p:spPr>
          <a:xfrm>
            <a:off x="10404501" y="948759"/>
            <a:ext cx="1382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MABL’ ?</a:t>
            </a:r>
            <a:endParaRPr lang="en-GB" sz="2400" dirty="0"/>
          </a:p>
        </p:txBody>
      </p:sp>
      <p:sp>
        <p:nvSpPr>
          <p:cNvPr id="25" name="Freccia in su 24">
            <a:extLst>
              <a:ext uri="{FF2B5EF4-FFF2-40B4-BE49-F238E27FC236}">
                <a16:creationId xmlns:a16="http://schemas.microsoft.com/office/drawing/2014/main" id="{2783D965-0FE9-A983-A211-B38252F54913}"/>
              </a:ext>
            </a:extLst>
          </p:cNvPr>
          <p:cNvSpPr/>
          <p:nvPr/>
        </p:nvSpPr>
        <p:spPr>
          <a:xfrm>
            <a:off x="6273907" y="3595285"/>
            <a:ext cx="233464" cy="663180"/>
          </a:xfrm>
          <a:prstGeom prst="upArrow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2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2">
                  <a:lumMod val="50000"/>
                  <a:lumOff val="5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igura a mano libera: forma 26">
            <a:extLst>
              <a:ext uri="{FF2B5EF4-FFF2-40B4-BE49-F238E27FC236}">
                <a16:creationId xmlns:a16="http://schemas.microsoft.com/office/drawing/2014/main" id="{E12C6305-E358-7028-4219-033CC6370643}"/>
              </a:ext>
            </a:extLst>
          </p:cNvPr>
          <p:cNvSpPr/>
          <p:nvPr/>
        </p:nvSpPr>
        <p:spPr>
          <a:xfrm>
            <a:off x="5954534" y="1534033"/>
            <a:ext cx="5912213" cy="691548"/>
          </a:xfrm>
          <a:custGeom>
            <a:avLst/>
            <a:gdLst>
              <a:gd name="connsiteX0" fmla="*/ 0 w 5912213"/>
              <a:gd name="connsiteY0" fmla="*/ 672070 h 691548"/>
              <a:gd name="connsiteX1" fmla="*/ 262647 w 5912213"/>
              <a:gd name="connsiteY1" fmla="*/ 594249 h 691548"/>
              <a:gd name="connsiteX2" fmla="*/ 476656 w 5912213"/>
              <a:gd name="connsiteY2" fmla="*/ 691526 h 691548"/>
              <a:gd name="connsiteX3" fmla="*/ 963039 w 5912213"/>
              <a:gd name="connsiteY3" fmla="*/ 603977 h 691548"/>
              <a:gd name="connsiteX4" fmla="*/ 1760707 w 5912213"/>
              <a:gd name="connsiteY4" fmla="*/ 672070 h 691548"/>
              <a:gd name="connsiteX5" fmla="*/ 2324911 w 5912213"/>
              <a:gd name="connsiteY5" fmla="*/ 633160 h 691548"/>
              <a:gd name="connsiteX6" fmla="*/ 3171217 w 5912213"/>
              <a:gd name="connsiteY6" fmla="*/ 331602 h 691548"/>
              <a:gd name="connsiteX7" fmla="*/ 4241260 w 5912213"/>
              <a:gd name="connsiteY7" fmla="*/ 20317 h 691548"/>
              <a:gd name="connsiteX8" fmla="*/ 5272392 w 5912213"/>
              <a:gd name="connsiteY8" fmla="*/ 30045 h 691548"/>
              <a:gd name="connsiteX9" fmla="*/ 5856051 w 5912213"/>
              <a:gd name="connsiteY9" fmla="*/ 862 h 691548"/>
              <a:gd name="connsiteX10" fmla="*/ 5856051 w 5912213"/>
              <a:gd name="connsiteY10" fmla="*/ 10589 h 691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12213" h="691548">
                <a:moveTo>
                  <a:pt x="0" y="672070"/>
                </a:moveTo>
                <a:cubicBezTo>
                  <a:pt x="91602" y="631538"/>
                  <a:pt x="183205" y="591006"/>
                  <a:pt x="262647" y="594249"/>
                </a:cubicBezTo>
                <a:cubicBezTo>
                  <a:pt x="342089" y="597492"/>
                  <a:pt x="359924" y="689905"/>
                  <a:pt x="476656" y="691526"/>
                </a:cubicBezTo>
                <a:cubicBezTo>
                  <a:pt x="593388" y="693147"/>
                  <a:pt x="749031" y="607220"/>
                  <a:pt x="963039" y="603977"/>
                </a:cubicBezTo>
                <a:cubicBezTo>
                  <a:pt x="1177047" y="600734"/>
                  <a:pt x="1533728" y="667206"/>
                  <a:pt x="1760707" y="672070"/>
                </a:cubicBezTo>
                <a:cubicBezTo>
                  <a:pt x="1987686" y="676934"/>
                  <a:pt x="2089826" y="689905"/>
                  <a:pt x="2324911" y="633160"/>
                </a:cubicBezTo>
                <a:cubicBezTo>
                  <a:pt x="2559996" y="576415"/>
                  <a:pt x="2851826" y="433742"/>
                  <a:pt x="3171217" y="331602"/>
                </a:cubicBezTo>
                <a:cubicBezTo>
                  <a:pt x="3490608" y="229462"/>
                  <a:pt x="3891064" y="70576"/>
                  <a:pt x="4241260" y="20317"/>
                </a:cubicBezTo>
                <a:cubicBezTo>
                  <a:pt x="4591456" y="-29943"/>
                  <a:pt x="5003260" y="33287"/>
                  <a:pt x="5272392" y="30045"/>
                </a:cubicBezTo>
                <a:cubicBezTo>
                  <a:pt x="5541524" y="26803"/>
                  <a:pt x="5856051" y="862"/>
                  <a:pt x="5856051" y="862"/>
                </a:cubicBezTo>
                <a:cubicBezTo>
                  <a:pt x="5953327" y="-2381"/>
                  <a:pt x="5904689" y="4104"/>
                  <a:pt x="5856051" y="10589"/>
                </a:cubicBezTo>
              </a:path>
            </a:pathLst>
          </a:cu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reccia in su 27">
            <a:extLst>
              <a:ext uri="{FF2B5EF4-FFF2-40B4-BE49-F238E27FC236}">
                <a16:creationId xmlns:a16="http://schemas.microsoft.com/office/drawing/2014/main" id="{CEDDFA49-3EC6-3B0E-0818-F908814286FE}"/>
              </a:ext>
            </a:extLst>
          </p:cNvPr>
          <p:cNvSpPr/>
          <p:nvPr/>
        </p:nvSpPr>
        <p:spPr>
          <a:xfrm>
            <a:off x="11273921" y="3085703"/>
            <a:ext cx="419911" cy="1180240"/>
          </a:xfrm>
          <a:prstGeom prst="up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BB8FBBC-3BA5-AD13-0FDC-71B9DC80B3E4}"/>
                  </a:ext>
                </a:extLst>
              </p:cNvPr>
              <p:cNvSpPr txBox="1"/>
              <p:nvPr/>
            </p:nvSpPr>
            <p:spPr>
              <a:xfrm>
                <a:off x="8346164" y="2556670"/>
                <a:ext cx="1440237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800" dirty="0"/>
                  <a:t>T’ ? </a:t>
                </a:r>
              </a:p>
              <a:p>
                <a:r>
                  <a:rPr lang="it-IT" sz="2800" dirty="0"/>
                  <a:t>q’ ?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800" dirty="0"/>
                  <a:t>’ ?</a:t>
                </a:r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BB8FBBC-3BA5-AD13-0FDC-71B9DC80B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164" y="2556670"/>
                <a:ext cx="1440237" cy="1384995"/>
              </a:xfrm>
              <a:prstGeom prst="rect">
                <a:avLst/>
              </a:prstGeom>
              <a:blipFill>
                <a:blip r:embed="rId3"/>
                <a:stretch>
                  <a:fillRect l="-8475" t="-4386" b="-114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63154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3460</TotalTime>
  <Words>2722</Words>
  <Application>Microsoft Office PowerPoint</Application>
  <PresentationFormat>Personalizzato</PresentationFormat>
  <Paragraphs>516</Paragraphs>
  <Slides>65</Slides>
  <Notes>14</Notes>
  <HiddenSlides>4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65</vt:i4>
      </vt:variant>
    </vt:vector>
  </HeadingPairs>
  <TitlesOfParts>
    <vt:vector size="74" baseType="lpstr">
      <vt:lpstr>Aptos</vt:lpstr>
      <vt:lpstr>Aptos Display</vt:lpstr>
      <vt:lpstr>Aptos SemiBold</vt:lpstr>
      <vt:lpstr>Arial</vt:lpstr>
      <vt:lpstr>Calibri</vt:lpstr>
      <vt:lpstr>Cambria Math</vt:lpstr>
      <vt:lpstr>Verdana Pro Cond Semibold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Supplementary material: Air column response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alessandro storer</dc:creator>
  <cp:lastModifiedBy>carlo storer</cp:lastModifiedBy>
  <cp:revision>288</cp:revision>
  <dcterms:created xsi:type="dcterms:W3CDTF">2024-10-09T06:27:58Z</dcterms:created>
  <dcterms:modified xsi:type="dcterms:W3CDTF">2025-04-06T10:20:46Z</dcterms:modified>
</cp:coreProperties>
</file>